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0" r:id="rId4"/>
    <p:sldId id="257" r:id="rId5"/>
    <p:sldId id="263" r:id="rId6"/>
    <p:sldId id="261" r:id="rId7"/>
    <p:sldId id="298" r:id="rId8"/>
    <p:sldId id="300" r:id="rId9"/>
    <p:sldId id="266" r:id="rId10"/>
    <p:sldId id="267" r:id="rId11"/>
    <p:sldId id="299" r:id="rId12"/>
    <p:sldId id="29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E5552"/>
    <a:srgbClr val="FF9933"/>
    <a:srgbClr val="62C53B"/>
    <a:srgbClr val="0C788E"/>
    <a:srgbClr val="660066"/>
    <a:srgbClr val="800080"/>
    <a:srgbClr val="422C16"/>
    <a:srgbClr val="321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FF0113-4B22-42E8-ACE4-CA4E40AEBE2D}" v="87" dt="2020-09-21T06:41:47.0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75" autoAdjust="0"/>
    <p:restoredTop sz="94652" autoAdjust="0"/>
  </p:normalViewPr>
  <p:slideViewPr>
    <p:cSldViewPr>
      <p:cViewPr varScale="1">
        <p:scale>
          <a:sx n="104" d="100"/>
          <a:sy n="104" d="100"/>
        </p:scale>
        <p:origin x="91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794751D-CBB3-427C-8D99-6BD34003CB5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6E266DB-FF99-4F55-9E01-5A8F4A4F457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8D15B44-2A1D-49EC-BA25-1C059FB914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1281C-4BFF-4678-A9E9-3AC6A8724E94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202830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F582735-67E8-49DA-8933-8779E9BCDB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46B7C97-465E-474B-97AC-CEB21E3BDE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3DB800B-7464-4FAD-9EAA-F5A1FEA3DF0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B0797-3EB5-4962-8BC2-B236371580E7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733078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BF170A9-B81F-4D4E-BC14-8340B6EB01D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BD76DE-664B-4D49-AF0C-8643C826F0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6E0BC5C-6E97-4AFA-B1C0-B0CB8EB0198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F7332C-CDFD-45FF-BF0C-1E713566D2DE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326097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346645-CB10-4995-B38E-CD02C1DABF8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B3B7774-29FD-4B92-B3D4-2353CB1BC49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CD0C9C-9FE4-4026-B33E-DBC034EA4C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66D082-1F05-4270-BB58-21A2AE1CEC8C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193797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FDAE790-A29D-4858-A93F-E7ED28D59A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6E62693-7A34-4F87-A1D1-0A5414DFDD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96D9C24-6F31-4205-ABF0-D820A5D662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00C4B-03FD-4153-B7DD-C73D032E3D42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098394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2AF32FF-CDE2-4C91-BE98-DBB99591E85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69C7A95-C932-4B52-9758-184857C54DF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1D0F835-1C8C-41AA-A829-C34BD15639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05217-5243-4080-B684-441958FC429E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839764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DB537DB-DC88-4B93-AEEF-766DCA9E3C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5D7F0B10-7E51-4F59-B261-77913E13A9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C7030E6-2106-4344-AD03-0C6B740730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13051A-39D6-4201-B00E-BA9B4A3E9F7B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698352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5E0901-6240-401C-9CA5-695E20CA64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A459E2-1016-4AE7-8B30-023108AFCC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9696958-DD5A-4FA4-B82F-A77D2E0EFB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F6950F-274E-40D0-86EF-09660EBB18A1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832986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C1ED04-8B5D-485C-AB8A-032516E45A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1D29406-704E-4955-98DE-14FE2A7D87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A65FB68-4A15-4C3E-80AC-2DD308508A6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57BA3-D5C8-4BE6-B929-59299C8A4CB0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200549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F83B1F-BF84-4FD1-91B6-52DE2BC0783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6F25752-4B0B-4ACA-BAA9-38BB3CF92D6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DC877D3-104F-4B48-AB0D-07C61A62997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266361-C26E-4120-B7D5-2DE2FCB0AA0D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686958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905CD47-0678-4F5D-8677-E021EAC815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BB18DE4-46B3-44CF-8E33-C8A408E1DC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22DD1D6-7E62-4C5C-914C-7369671766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DC21E2-FA42-47BA-97A7-57F6A6781978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044830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366D0632-1587-465B-A6E3-102713B8F5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5BB5364-E9AF-4E38-BA5E-05ED7023A6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6F02C6F2-32E3-437E-A36C-41D10C77FF4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1E361D06-806B-438A-BC70-6942885A3EC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0FA5BC0-21FB-40EA-B85B-5E6C1949199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1FA39870-19EB-44B4-9B0B-C2600819F5C0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3">
            <a:extLst>
              <a:ext uri="{FF2B5EF4-FFF2-40B4-BE49-F238E27FC236}">
                <a16:creationId xmlns:a16="http://schemas.microsoft.com/office/drawing/2014/main" id="{5852038A-C630-412D-B69B-F9B49D4080D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sz="7200">
                <a:latin typeface="Comic Sans MS" panose="030F0702030302020204" pitchFamily="66" charset="0"/>
              </a:rPr>
              <a:t>Music</a:t>
            </a:r>
          </a:p>
        </p:txBody>
      </p:sp>
      <p:sp>
        <p:nvSpPr>
          <p:cNvPr id="2051" name="Subtitle 4">
            <a:extLst>
              <a:ext uri="{FF2B5EF4-FFF2-40B4-BE49-F238E27FC236}">
                <a16:creationId xmlns:a16="http://schemas.microsoft.com/office/drawing/2014/main" id="{653D75B8-389C-408F-B358-F4DE51328197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sz="6600">
                <a:latin typeface="Comic Sans MS" panose="030F0702030302020204" pitchFamily="66" charset="0"/>
              </a:rPr>
              <a:t>Mrs Tash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A3F1BBF8-A6D8-4260-BC0C-2724F73F97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87675" y="1916113"/>
            <a:ext cx="2016125" cy="2087562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Why Learn Music?</a:t>
            </a:r>
            <a:endParaRPr lang="tr-TR" sz="3600" b="1" u="sng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37B577A5-D9D6-4E00-AD62-962F1B0FC7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03575" y="2060575"/>
            <a:ext cx="2117725" cy="2139950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endParaRPr lang="en-GB" sz="4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GB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</a:t>
            </a:r>
            <a:endParaRPr lang="tr-TR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43F7EA-EEFA-4CF7-BF62-2BA63C563B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3050" y="4244975"/>
            <a:ext cx="2744788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defRPr/>
            </a:pPr>
            <a:endParaRPr lang="tr-TR" sz="4400" kern="0" dirty="0">
              <a:solidFill>
                <a:srgbClr val="0070C0"/>
              </a:solidFill>
              <a:latin typeface="Comic Sans MS" panose="030F0702030302020204" pitchFamily="66" charset="0"/>
              <a:cs typeface="+mn-cs"/>
            </a:endParaRPr>
          </a:p>
        </p:txBody>
      </p:sp>
      <p:pic>
        <p:nvPicPr>
          <p:cNvPr id="3077" name="Picture 2" descr="Creative Thinking Thought Bubble Brainstorm High Resolution Stock  Photography and Images - Alamy">
            <a:extLst>
              <a:ext uri="{FF2B5EF4-FFF2-40B4-BE49-F238E27FC236}">
                <a16:creationId xmlns:a16="http://schemas.microsoft.com/office/drawing/2014/main" id="{558C5812-76FB-498F-8A5E-389C4B58C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54" t="2" b="12086"/>
          <a:stretch>
            <a:fillRect/>
          </a:stretch>
        </p:blipFill>
        <p:spPr bwMode="auto">
          <a:xfrm>
            <a:off x="755650" y="876300"/>
            <a:ext cx="1916113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4" descr="Don't Give Up">
            <a:extLst>
              <a:ext uri="{FF2B5EF4-FFF2-40B4-BE49-F238E27FC236}">
                <a16:creationId xmlns:a16="http://schemas.microsoft.com/office/drawing/2014/main" id="{802DEF1D-AF44-4E48-8F40-ED205FAA89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3" y="2755900"/>
            <a:ext cx="1177925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6" descr="How to be more disciplined (animated short story) - YouTube">
            <a:extLst>
              <a:ext uri="{FF2B5EF4-FFF2-40B4-BE49-F238E27FC236}">
                <a16:creationId xmlns:a16="http://schemas.microsoft.com/office/drawing/2014/main" id="{64384F7C-71C4-4342-B16D-F0CC43F6A5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3" y="5362575"/>
            <a:ext cx="186055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Teamwork Cartoons Images, Stock Photos &amp; Vectors | Shutterstock">
            <a:extLst>
              <a:ext uri="{FF2B5EF4-FFF2-40B4-BE49-F238E27FC236}">
                <a16:creationId xmlns:a16="http://schemas.microsoft.com/office/drawing/2014/main" id="{635622DC-28C9-4826-BA7B-BD1731400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20"/>
          <a:stretch>
            <a:fillRect/>
          </a:stretch>
        </p:blipFill>
        <p:spPr bwMode="auto">
          <a:xfrm>
            <a:off x="3717925" y="5568950"/>
            <a:ext cx="1744663" cy="113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0" descr="87 Coordination Cartoon High Res Illustrations">
            <a:extLst>
              <a:ext uri="{FF2B5EF4-FFF2-40B4-BE49-F238E27FC236}">
                <a16:creationId xmlns:a16="http://schemas.microsoft.com/office/drawing/2014/main" id="{B567498A-5B4F-4474-92EE-BD46E65F1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2" b="1128"/>
          <a:stretch>
            <a:fillRect/>
          </a:stretch>
        </p:blipFill>
        <p:spPr bwMode="auto">
          <a:xfrm>
            <a:off x="3230563" y="-33338"/>
            <a:ext cx="1360487" cy="1485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2" descr="Cartoon Brain, Human Brain, Child, Lateralization Of Brain Function,  Development Of The Nervous System, Mind, Learning, Thought free png |  PNGFuel">
            <a:extLst>
              <a:ext uri="{FF2B5EF4-FFF2-40B4-BE49-F238E27FC236}">
                <a16:creationId xmlns:a16="http://schemas.microsoft.com/office/drawing/2014/main" id="{567BD67A-C079-4DD2-8719-002B13478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9" t="-6561" r="18053" b="-1175"/>
          <a:stretch>
            <a:fillRect/>
          </a:stretch>
        </p:blipFill>
        <p:spPr bwMode="auto">
          <a:xfrm>
            <a:off x="5572125" y="233363"/>
            <a:ext cx="1455738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4" descr="Colorful Cartoon Children English Alphabet With Funny Monsters... Royalty  Free Cliparts, Vectors, And Stock Illustration. Image 110513935.">
            <a:extLst>
              <a:ext uri="{FF2B5EF4-FFF2-40B4-BE49-F238E27FC236}">
                <a16:creationId xmlns:a16="http://schemas.microsoft.com/office/drawing/2014/main" id="{A00703EB-28A5-41E0-99B7-C84D510B3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532188"/>
            <a:ext cx="1417638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6" descr="Maths | Peterbrook Primary School">
            <a:extLst>
              <a:ext uri="{FF2B5EF4-FFF2-40B4-BE49-F238E27FC236}">
                <a16:creationId xmlns:a16="http://schemas.microsoft.com/office/drawing/2014/main" id="{576A67BF-3315-44A8-A395-468EBF7953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233613"/>
            <a:ext cx="1727200" cy="117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8" descr="Listening Cartoon Ear Clip Art, PNG, 1024x742px, Watercolor, Cartoon,  Flower, Frame, Heart Download Free">
            <a:extLst>
              <a:ext uri="{FF2B5EF4-FFF2-40B4-BE49-F238E27FC236}">
                <a16:creationId xmlns:a16="http://schemas.microsoft.com/office/drawing/2014/main" id="{5173896B-C025-4CC5-BA24-BC859EEED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75" y="3963988"/>
            <a:ext cx="1581150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20" descr="Boy Writing With Concentration Royalty Free Cliparts, Vectors, And Stock  Illustration. Image 43307233.">
            <a:extLst>
              <a:ext uri="{FF2B5EF4-FFF2-40B4-BE49-F238E27FC236}">
                <a16:creationId xmlns:a16="http://schemas.microsoft.com/office/drawing/2014/main" id="{9872C7AE-6980-4378-8196-A6087B459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538" y="5311775"/>
            <a:ext cx="1216025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rrow: Right 1">
            <a:extLst>
              <a:ext uri="{FF2B5EF4-FFF2-40B4-BE49-F238E27FC236}">
                <a16:creationId xmlns:a16="http://schemas.microsoft.com/office/drawing/2014/main" id="{8923FBD6-D2A7-4D2E-B57D-0901CAA62C0E}"/>
              </a:ext>
            </a:extLst>
          </p:cNvPr>
          <p:cNvSpPr/>
          <p:nvPr/>
        </p:nvSpPr>
        <p:spPr>
          <a:xfrm rot="12561218">
            <a:off x="2268538" y="2260600"/>
            <a:ext cx="1008062" cy="231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9ED28652-0520-4B22-B5EB-1F9A55B8E5A1}"/>
              </a:ext>
            </a:extLst>
          </p:cNvPr>
          <p:cNvSpPr/>
          <p:nvPr/>
        </p:nvSpPr>
        <p:spPr>
          <a:xfrm rot="9370544">
            <a:off x="2095500" y="3416300"/>
            <a:ext cx="1008063" cy="231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F63C318E-FC87-4239-BFF1-7744C23D6961}"/>
              </a:ext>
            </a:extLst>
          </p:cNvPr>
          <p:cNvSpPr/>
          <p:nvPr/>
        </p:nvSpPr>
        <p:spPr>
          <a:xfrm rot="8507498">
            <a:off x="2332038" y="4487863"/>
            <a:ext cx="1008062" cy="2333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3741558F-571D-4F14-9CEF-B39EC2B2FB90}"/>
              </a:ext>
            </a:extLst>
          </p:cNvPr>
          <p:cNvSpPr/>
          <p:nvPr/>
        </p:nvSpPr>
        <p:spPr>
          <a:xfrm rot="15275855">
            <a:off x="3805237" y="1643063"/>
            <a:ext cx="830263" cy="1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40D379F2-A5CA-4AB0-B680-D46BC599FC74}"/>
              </a:ext>
            </a:extLst>
          </p:cNvPr>
          <p:cNvSpPr/>
          <p:nvPr/>
        </p:nvSpPr>
        <p:spPr>
          <a:xfrm rot="18658518">
            <a:off x="4680745" y="1945481"/>
            <a:ext cx="1008062" cy="231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D02DB19F-437B-4060-8DE0-704A8FEE3165}"/>
              </a:ext>
            </a:extLst>
          </p:cNvPr>
          <p:cNvSpPr/>
          <p:nvPr/>
        </p:nvSpPr>
        <p:spPr>
          <a:xfrm rot="511448">
            <a:off x="5572125" y="2427288"/>
            <a:ext cx="1039813" cy="349250"/>
          </a:xfrm>
          <a:prstGeom prst="rightArrow">
            <a:avLst>
              <a:gd name="adj1" fmla="val 27298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43D19186-8DCC-4CB9-86A0-C81A6F5E6C79}"/>
              </a:ext>
            </a:extLst>
          </p:cNvPr>
          <p:cNvSpPr/>
          <p:nvPr/>
        </p:nvSpPr>
        <p:spPr>
          <a:xfrm rot="5400000">
            <a:off x="3853656" y="4626769"/>
            <a:ext cx="1008063" cy="231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1AF09F68-AA7D-440B-85AF-3B59FED63AD4}"/>
              </a:ext>
            </a:extLst>
          </p:cNvPr>
          <p:cNvSpPr/>
          <p:nvPr/>
        </p:nvSpPr>
        <p:spPr>
          <a:xfrm rot="2356962">
            <a:off x="4984750" y="3257550"/>
            <a:ext cx="1008063" cy="1873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23585AEB-6E81-488E-9F51-AF817F5AD1B2}"/>
              </a:ext>
            </a:extLst>
          </p:cNvPr>
          <p:cNvSpPr/>
          <p:nvPr/>
        </p:nvSpPr>
        <p:spPr>
          <a:xfrm rot="2957469">
            <a:off x="6682581" y="4572794"/>
            <a:ext cx="1008063" cy="231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6E6197D1-A1D9-412B-8A1D-B5CD97C4E041}"/>
              </a:ext>
            </a:extLst>
          </p:cNvPr>
          <p:cNvSpPr/>
          <p:nvPr/>
        </p:nvSpPr>
        <p:spPr>
          <a:xfrm rot="481956">
            <a:off x="6548438" y="3683000"/>
            <a:ext cx="1008062" cy="231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626213-0FC3-4FAC-BDFA-BEF0FA6C7CB9}"/>
              </a:ext>
            </a:extLst>
          </p:cNvPr>
          <p:cNvSpPr txBox="1"/>
          <p:nvPr/>
        </p:nvSpPr>
        <p:spPr>
          <a:xfrm>
            <a:off x="5184775" y="44624"/>
            <a:ext cx="1455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Good for the brain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E1172BE-7A87-4B87-9B86-5D014FDF9FC8}"/>
              </a:ext>
            </a:extLst>
          </p:cNvPr>
          <p:cNvSpPr txBox="1"/>
          <p:nvPr/>
        </p:nvSpPr>
        <p:spPr>
          <a:xfrm>
            <a:off x="5899837" y="2701285"/>
            <a:ext cx="120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Language/Maths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5CAE573-6655-4A96-ABA9-B3081125AD52}"/>
              </a:ext>
            </a:extLst>
          </p:cNvPr>
          <p:cNvSpPr txBox="1"/>
          <p:nvPr/>
        </p:nvSpPr>
        <p:spPr>
          <a:xfrm>
            <a:off x="5669314" y="5413139"/>
            <a:ext cx="1679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Listening/ Concentration skills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A11DC35-D466-4A8D-9730-86F5E7A78716}"/>
              </a:ext>
            </a:extLst>
          </p:cNvPr>
          <p:cNvSpPr txBox="1"/>
          <p:nvPr/>
        </p:nvSpPr>
        <p:spPr>
          <a:xfrm>
            <a:off x="251521" y="2151485"/>
            <a:ext cx="2203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Perseverance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6309A7DF-CFF0-47FE-B833-698A2A92A1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34925" y="188913"/>
            <a:ext cx="3527425" cy="1152525"/>
          </a:xfrm>
        </p:spPr>
        <p:txBody>
          <a:bodyPr/>
          <a:lstStyle/>
          <a:p>
            <a:pPr eaLnBrk="1" hangingPunct="1">
              <a:defRPr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The Music Room</a:t>
            </a:r>
            <a:endParaRPr lang="tr-TR" b="1" u="sng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634BC32F-F825-4B69-A5A1-1A3A4A200D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2349500"/>
            <a:ext cx="6913563" cy="2735263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endParaRPr lang="en-GB" sz="4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GB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</a:t>
            </a:r>
            <a:endParaRPr lang="tr-TR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D6DB24-BE1C-4989-B4B4-86A7B5231E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463" y="4437063"/>
            <a:ext cx="4030662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defRPr/>
            </a:pPr>
            <a:endParaRPr lang="tr-TR" sz="4400" kern="0" dirty="0">
              <a:solidFill>
                <a:srgbClr val="0070C0"/>
              </a:solidFill>
              <a:latin typeface="Comic Sans MS" panose="030F0702030302020204" pitchFamily="66" charset="0"/>
              <a:cs typeface="+mn-cs"/>
            </a:endParaRPr>
          </a:p>
        </p:txBody>
      </p:sp>
      <p:pic>
        <p:nvPicPr>
          <p:cNvPr id="4101" name="Content Placeholder 4" descr="A view of a room&#10;&#10;Description automatically generated">
            <a:extLst>
              <a:ext uri="{FF2B5EF4-FFF2-40B4-BE49-F238E27FC236}">
                <a16:creationId xmlns:a16="http://schemas.microsoft.com/office/drawing/2014/main" id="{7212807D-2CB3-47BA-995B-0C09718523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68" y="2132856"/>
            <a:ext cx="5530281" cy="396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00E4CDB-87FE-4428-B365-389B8949DA28}"/>
              </a:ext>
            </a:extLst>
          </p:cNvPr>
          <p:cNvSpPr/>
          <p:nvPr/>
        </p:nvSpPr>
        <p:spPr>
          <a:xfrm>
            <a:off x="5868143" y="2997202"/>
            <a:ext cx="3025031" cy="20875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AA9924-D392-4797-A024-40063E491EF0}"/>
              </a:ext>
            </a:extLst>
          </p:cNvPr>
          <p:cNvSpPr txBox="1"/>
          <p:nvPr/>
        </p:nvSpPr>
        <p:spPr>
          <a:xfrm>
            <a:off x="5940152" y="3140968"/>
            <a:ext cx="28069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 have weekly lessons</a:t>
            </a:r>
          </a:p>
          <a:p>
            <a:endParaRPr lang="en-GB" dirty="0"/>
          </a:p>
          <a:p>
            <a:r>
              <a:rPr lang="en-GB" dirty="0"/>
              <a:t>EYFS/KS1 – 30-40 mins</a:t>
            </a:r>
          </a:p>
          <a:p>
            <a:r>
              <a:rPr lang="en-GB" dirty="0"/>
              <a:t>KS2 – 45mins – 1 hour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B172CAF4-96CF-4D06-855B-C82B54E2C5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34925" y="188913"/>
            <a:ext cx="3527425" cy="1152525"/>
          </a:xfrm>
        </p:spPr>
        <p:txBody>
          <a:bodyPr/>
          <a:lstStyle/>
          <a:p>
            <a:pPr eaLnBrk="1" hangingPunct="1">
              <a:defRPr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Instruments</a:t>
            </a:r>
            <a:endParaRPr lang="tr-TR" b="1" u="sng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65C09B83-6E51-4393-BF2A-226A2C5043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2349500"/>
            <a:ext cx="6913563" cy="2735263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Drums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GB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</a:t>
            </a:r>
            <a:endParaRPr lang="tr-TR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C454E3D-ABA4-4323-822F-E267CC5766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463" y="4437063"/>
            <a:ext cx="4030662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en-GB" sz="4400" kern="0" dirty="0">
                <a:solidFill>
                  <a:srgbClr val="0070C0"/>
                </a:solidFill>
                <a:latin typeface="Comic Sans MS" panose="030F0702030302020204" pitchFamily="66" charset="0"/>
                <a:cs typeface="+mn-cs"/>
              </a:rPr>
              <a:t> Keyboards</a:t>
            </a:r>
            <a:endParaRPr lang="tr-TR" sz="4400" kern="0" dirty="0">
              <a:solidFill>
                <a:srgbClr val="0070C0"/>
              </a:solidFill>
              <a:latin typeface="Comic Sans MS" panose="030F0702030302020204" pitchFamily="66" charset="0"/>
              <a:cs typeface="+mn-cs"/>
            </a:endParaRPr>
          </a:p>
        </p:txBody>
      </p:sp>
      <p:pic>
        <p:nvPicPr>
          <p:cNvPr id="5125" name="Picture 2" descr="A picture containing indoor, sitting, computer, table&#10;&#10;Description automatically generated">
            <a:extLst>
              <a:ext uri="{FF2B5EF4-FFF2-40B4-BE49-F238E27FC236}">
                <a16:creationId xmlns:a16="http://schemas.microsoft.com/office/drawing/2014/main" id="{85EA7EBD-A002-4258-9E74-3951AEA08A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3182938"/>
            <a:ext cx="486092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5" descr="A room with many items on the counter&#10;&#10;Description automatically generated">
            <a:extLst>
              <a:ext uri="{FF2B5EF4-FFF2-40B4-BE49-F238E27FC236}">
                <a16:creationId xmlns:a16="http://schemas.microsoft.com/office/drawing/2014/main" id="{0B78D14D-0658-46AF-B433-3624F3CB9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273050"/>
            <a:ext cx="5041900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FD1E587-C7C7-4D85-8812-6363447B87CC}"/>
              </a:ext>
            </a:extLst>
          </p:cNvPr>
          <p:cNvSpPr/>
          <p:nvPr/>
        </p:nvSpPr>
        <p:spPr>
          <a:xfrm>
            <a:off x="5148064" y="5373216"/>
            <a:ext cx="3816424" cy="11514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3F227A-8474-4639-98D3-1265A6DB8E8B}"/>
              </a:ext>
            </a:extLst>
          </p:cNvPr>
          <p:cNvSpPr txBox="1"/>
          <p:nvPr/>
        </p:nvSpPr>
        <p:spPr>
          <a:xfrm>
            <a:off x="5246361" y="5543521"/>
            <a:ext cx="3500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have many different kinds of instruments at Aylward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0082BB02-56AD-4C66-A61F-92CEA8A2494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333375"/>
            <a:ext cx="7164288" cy="1008063"/>
          </a:xfrm>
        </p:spPr>
        <p:txBody>
          <a:bodyPr/>
          <a:lstStyle/>
          <a:p>
            <a:pPr eaLnBrk="1" hangingPunct="1">
              <a:defRPr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Instruments</a:t>
            </a:r>
            <a:endParaRPr lang="tr-TR" b="1" u="sng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DE772429-24A3-40E1-A349-917B9CE81C4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0" y="2349500"/>
            <a:ext cx="6913563" cy="2735263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endParaRPr lang="en-GB" sz="4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GB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</a:t>
            </a:r>
            <a:endParaRPr lang="tr-TR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E618D3D-A5AD-46DB-9693-ABB84A261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063" y="3357563"/>
            <a:ext cx="4030662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defRPr/>
            </a:pPr>
            <a:endParaRPr lang="tr-TR" sz="4400" kern="0" dirty="0">
              <a:solidFill>
                <a:srgbClr val="0070C0"/>
              </a:solidFill>
              <a:latin typeface="Comic Sans MS" panose="030F0702030302020204" pitchFamily="66" charset="0"/>
              <a:cs typeface="+mn-cs"/>
            </a:endParaRPr>
          </a:p>
        </p:txBody>
      </p:sp>
      <p:pic>
        <p:nvPicPr>
          <p:cNvPr id="6149" name="Content Placeholder 4" descr="A picture containing indoor, table, small, desk&#10;&#10;Description automatically generated">
            <a:extLst>
              <a:ext uri="{FF2B5EF4-FFF2-40B4-BE49-F238E27FC236}">
                <a16:creationId xmlns:a16="http://schemas.microsoft.com/office/drawing/2014/main" id="{C06F8284-86B3-421C-8194-014AE97667E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" t="10733" b="26779"/>
          <a:stretch/>
        </p:blipFill>
        <p:spPr bwMode="auto">
          <a:xfrm>
            <a:off x="341040" y="1844824"/>
            <a:ext cx="8461920" cy="4283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B4D955C-1518-45BE-9C1C-0C94A9DCB4E8}"/>
              </a:ext>
            </a:extLst>
          </p:cNvPr>
          <p:cNvSpPr/>
          <p:nvPr/>
        </p:nvSpPr>
        <p:spPr>
          <a:xfrm>
            <a:off x="4932040" y="6021288"/>
            <a:ext cx="4030662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943457-4FEF-4221-882C-14584483986E}"/>
              </a:ext>
            </a:extLst>
          </p:cNvPr>
          <p:cNvSpPr txBox="1"/>
          <p:nvPr/>
        </p:nvSpPr>
        <p:spPr>
          <a:xfrm>
            <a:off x="5004048" y="6092826"/>
            <a:ext cx="379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 learn the names of instruments, how they sound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CFA5F582-7471-465B-868F-6F2D3F8ED4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34925" y="188913"/>
            <a:ext cx="3527425" cy="1152525"/>
          </a:xfrm>
        </p:spPr>
        <p:txBody>
          <a:bodyPr/>
          <a:lstStyle/>
          <a:p>
            <a:pPr eaLnBrk="1" hangingPunct="1">
              <a:defRPr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What do we learn?</a:t>
            </a:r>
            <a:endParaRPr lang="tr-TR" b="1" u="sng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DBCFF13D-57BE-493E-B341-DA0C73ACAF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-2838450" y="4165600"/>
            <a:ext cx="836612" cy="1963738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endParaRPr lang="en-GB" sz="4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GB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</a:t>
            </a:r>
            <a:endParaRPr lang="tr-TR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19E3360-BFD7-4EB3-BB9D-9422751DB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0425" y="4437063"/>
            <a:ext cx="4030663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defRPr/>
            </a:pPr>
            <a:endParaRPr lang="tr-TR" sz="4400" kern="0" dirty="0">
              <a:solidFill>
                <a:srgbClr val="0070C0"/>
              </a:solidFill>
              <a:latin typeface="Comic Sans MS" panose="030F0702030302020204" pitchFamily="66" charset="0"/>
              <a:cs typeface="+mn-cs"/>
            </a:endParaRPr>
          </a:p>
        </p:txBody>
      </p:sp>
      <p:pic>
        <p:nvPicPr>
          <p:cNvPr id="8197" name="Picture 4" descr="A room with tables and chairs in a library&#10;&#10;Description automatically generated">
            <a:extLst>
              <a:ext uri="{FF2B5EF4-FFF2-40B4-BE49-F238E27FC236}">
                <a16:creationId xmlns:a16="http://schemas.microsoft.com/office/drawing/2014/main" id="{12F21AE8-3AA6-4E19-A4BC-BD3935D2B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4" b="34010"/>
          <a:stretch>
            <a:fillRect/>
          </a:stretch>
        </p:blipFill>
        <p:spPr bwMode="auto">
          <a:xfrm>
            <a:off x="5651500" y="333375"/>
            <a:ext cx="291623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2" descr="Top 20 Best Classical Composers Of All Time | uDiscover">
            <a:extLst>
              <a:ext uri="{FF2B5EF4-FFF2-40B4-BE49-F238E27FC236}">
                <a16:creationId xmlns:a16="http://schemas.microsoft.com/office/drawing/2014/main" id="{800E25E0-1EFF-46D8-88C8-9F55F7E4C3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520825"/>
            <a:ext cx="27622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4" descr="Pin on Art">
            <a:extLst>
              <a:ext uri="{FF2B5EF4-FFF2-40B4-BE49-F238E27FC236}">
                <a16:creationId xmlns:a16="http://schemas.microsoft.com/office/drawing/2014/main" id="{26B4D710-88A2-4D58-810A-E5091DCA0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44675"/>
            <a:ext cx="1584325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6" descr="Reading Music: It's A Bit Like Riding A Bike | The Bassic Sax Blog">
            <a:extLst>
              <a:ext uri="{FF2B5EF4-FFF2-40B4-BE49-F238E27FC236}">
                <a16:creationId xmlns:a16="http://schemas.microsoft.com/office/drawing/2014/main" id="{498BD468-34B1-4D1B-B300-70F3C8D03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563" y="3114675"/>
            <a:ext cx="2419350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8" descr="Year 7 Graphic Score - Ex. 2 (Wirrkul Girl) - YouTube">
            <a:extLst>
              <a:ext uri="{FF2B5EF4-FFF2-40B4-BE49-F238E27FC236}">
                <a16:creationId xmlns:a16="http://schemas.microsoft.com/office/drawing/2014/main" id="{07A33971-AD4F-44FE-A90F-4A9FEC592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" t="33173" r="2"/>
          <a:stretch>
            <a:fillRect/>
          </a:stretch>
        </p:blipFill>
        <p:spPr bwMode="auto">
          <a:xfrm>
            <a:off x="3875088" y="3548063"/>
            <a:ext cx="2419350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2" name="TextBox 6">
            <a:extLst>
              <a:ext uri="{FF2B5EF4-FFF2-40B4-BE49-F238E27FC236}">
                <a16:creationId xmlns:a16="http://schemas.microsoft.com/office/drawing/2014/main" id="{A1F79017-0A13-4F07-802C-6005185D8A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5" y="2133600"/>
            <a:ext cx="1450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>
                <a:latin typeface="Comic Sans MS" panose="030F0702030302020204" pitchFamily="66" charset="0"/>
              </a:rPr>
              <a:t>Singing</a:t>
            </a:r>
          </a:p>
        </p:txBody>
      </p:sp>
      <p:sp>
        <p:nvSpPr>
          <p:cNvPr id="8203" name="TextBox 7">
            <a:extLst>
              <a:ext uri="{FF2B5EF4-FFF2-40B4-BE49-F238E27FC236}">
                <a16:creationId xmlns:a16="http://schemas.microsoft.com/office/drawing/2014/main" id="{E2A954A9-6B9E-465B-9E23-AE597CEA17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6238" y="2470150"/>
            <a:ext cx="23098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>
                <a:latin typeface="Comic Sans MS" panose="030F0702030302020204" pitchFamily="66" charset="0"/>
              </a:rPr>
              <a:t>Composers and the history of music</a:t>
            </a:r>
          </a:p>
        </p:txBody>
      </p:sp>
      <p:sp>
        <p:nvSpPr>
          <p:cNvPr id="8204" name="TextBox 8">
            <a:extLst>
              <a:ext uri="{FF2B5EF4-FFF2-40B4-BE49-F238E27FC236}">
                <a16:creationId xmlns:a16="http://schemas.microsoft.com/office/drawing/2014/main" id="{057F6434-B6B3-441B-B15F-B8FBB0EA72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4652963"/>
            <a:ext cx="33115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>
                <a:latin typeface="Comic Sans MS" panose="030F0702030302020204" pitchFamily="66" charset="0"/>
              </a:rPr>
              <a:t>Reading music using musical notes and symbols</a:t>
            </a:r>
          </a:p>
        </p:txBody>
      </p:sp>
      <p:pic>
        <p:nvPicPr>
          <p:cNvPr id="8205" name="Picture 10" descr="Kid Music Dance Stock Illustrations – 1,902 Kid Music Dance Stock  Illustrations, Vectors &amp; Clipart - Dreamstime">
            <a:extLst>
              <a:ext uri="{FF2B5EF4-FFF2-40B4-BE49-F238E27FC236}">
                <a16:creationId xmlns:a16="http://schemas.microsoft.com/office/drawing/2014/main" id="{9778E670-D9E8-4B03-BF5F-DEB69A6A2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838" y="3575050"/>
            <a:ext cx="1790700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6" name="TextBox 9">
            <a:extLst>
              <a:ext uri="{FF2B5EF4-FFF2-40B4-BE49-F238E27FC236}">
                <a16:creationId xmlns:a16="http://schemas.microsoft.com/office/drawing/2014/main" id="{C59E341E-808D-4226-9350-CF9F2AAD88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838" y="5111750"/>
            <a:ext cx="17907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>
                <a:latin typeface="Comic Sans MS" panose="030F0702030302020204" pitchFamily="66" charset="0"/>
              </a:rPr>
              <a:t>Listening and responding to music</a:t>
            </a:r>
          </a:p>
        </p:txBody>
      </p:sp>
      <p:pic>
        <p:nvPicPr>
          <p:cNvPr id="8207" name="Picture 12" descr="Pin by RW Muse on Music ,Dance, Drama , Artistic pictures | Music for kids,  Music basics, Kids playing">
            <a:extLst>
              <a:ext uri="{FF2B5EF4-FFF2-40B4-BE49-F238E27FC236}">
                <a16:creationId xmlns:a16="http://schemas.microsoft.com/office/drawing/2014/main" id="{1ABF5023-1368-4A98-AA0B-2E4003955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" y="5060950"/>
            <a:ext cx="1951038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8" name="TextBox 10">
            <a:extLst>
              <a:ext uri="{FF2B5EF4-FFF2-40B4-BE49-F238E27FC236}">
                <a16:creationId xmlns:a16="http://schemas.microsoft.com/office/drawing/2014/main" id="{648D8688-72E9-46DD-B40F-B45DC0D67D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5805488"/>
            <a:ext cx="2419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>
                <a:latin typeface="Comic Sans MS" panose="030F0702030302020204" pitchFamily="66" charset="0"/>
              </a:rPr>
              <a:t>Composing music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182618BC-2AB2-49E5-B5DD-C667E9A555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541338" y="-674688"/>
            <a:ext cx="9685338" cy="2016126"/>
          </a:xfrm>
        </p:spPr>
        <p:txBody>
          <a:bodyPr/>
          <a:lstStyle/>
          <a:p>
            <a:pPr eaLnBrk="1" hangingPunct="1">
              <a:defRPr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Overview </a:t>
            </a:r>
            <a:endParaRPr lang="tr-TR" b="1" u="sng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52F4D925-57FC-4411-87F6-D1D8833817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2349500"/>
            <a:ext cx="6913563" cy="2735263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endParaRPr lang="en-GB" sz="4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GB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</a:t>
            </a:r>
            <a:endParaRPr lang="tr-TR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C3FA5A-D633-49F3-829C-1674981446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063" y="3357563"/>
            <a:ext cx="4030662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defRPr/>
            </a:pPr>
            <a:endParaRPr lang="tr-TR" sz="4400" kern="0" dirty="0">
              <a:solidFill>
                <a:srgbClr val="0070C0"/>
              </a:solidFill>
              <a:latin typeface="Comic Sans MS" panose="030F0702030302020204" pitchFamily="66" charset="0"/>
              <a:cs typeface="+mn-cs"/>
            </a:endParaRPr>
          </a:p>
        </p:txBody>
      </p:sp>
      <p:pic>
        <p:nvPicPr>
          <p:cNvPr id="7173" name="Picture 2">
            <a:extLst>
              <a:ext uri="{FF2B5EF4-FFF2-40B4-BE49-F238E27FC236}">
                <a16:creationId xmlns:a16="http://schemas.microsoft.com/office/drawing/2014/main" id="{61455567-E478-4641-9397-52A5367BE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t="20601" r="13776" b="13602"/>
          <a:stretch>
            <a:fillRect/>
          </a:stretch>
        </p:blipFill>
        <p:spPr bwMode="auto">
          <a:xfrm>
            <a:off x="-6350" y="620713"/>
            <a:ext cx="9150350" cy="623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F094161-DBA3-4BDD-B491-5099C513462F}"/>
              </a:ext>
            </a:extLst>
          </p:cNvPr>
          <p:cNvSpPr/>
          <p:nvPr/>
        </p:nvSpPr>
        <p:spPr>
          <a:xfrm>
            <a:off x="4139952" y="1268760"/>
            <a:ext cx="468052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24D46A-A0C9-4423-96FB-6CACC5A5A8C0}"/>
              </a:ext>
            </a:extLst>
          </p:cNvPr>
          <p:cNvSpPr txBox="1"/>
          <p:nvPr/>
        </p:nvSpPr>
        <p:spPr>
          <a:xfrm>
            <a:off x="4238249" y="1511073"/>
            <a:ext cx="4366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Here is what the children will be learning over the year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D0EBC-8265-4D3F-8237-0CEB311BC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33411E1-F2FC-4745-B86C-F767A7D8A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416" t="24497" r="19572" b="11863"/>
          <a:stretch/>
        </p:blipFill>
        <p:spPr>
          <a:xfrm>
            <a:off x="179512" y="224014"/>
            <a:ext cx="8964488" cy="6517354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506E0D0-EB27-4E5E-A380-30C84A753E6C}"/>
              </a:ext>
            </a:extLst>
          </p:cNvPr>
          <p:cNvSpPr/>
          <p:nvPr/>
        </p:nvSpPr>
        <p:spPr>
          <a:xfrm>
            <a:off x="2123728" y="116632"/>
            <a:ext cx="482453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283BE1-0357-461B-BD2A-67E75238A4CB}"/>
              </a:ext>
            </a:extLst>
          </p:cNvPr>
          <p:cNvSpPr txBox="1"/>
          <p:nvPr/>
        </p:nvSpPr>
        <p:spPr>
          <a:xfrm>
            <a:off x="2195736" y="178295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Knowledge Organisers – look out for them</a:t>
            </a:r>
          </a:p>
        </p:txBody>
      </p:sp>
    </p:spTree>
    <p:extLst>
      <p:ext uri="{BB962C8B-B14F-4D97-AF65-F5344CB8AC3E}">
        <p14:creationId xmlns:p14="http://schemas.microsoft.com/office/powerpoint/2010/main" val="920994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1003BEAD-E2CD-465E-86D0-FD74D0FB2D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34925" y="188913"/>
            <a:ext cx="3527425" cy="1152525"/>
          </a:xfrm>
        </p:spPr>
        <p:txBody>
          <a:bodyPr/>
          <a:lstStyle/>
          <a:p>
            <a:pPr eaLnBrk="1" hangingPunct="1">
              <a:defRPr/>
            </a:pPr>
            <a:r>
              <a:rPr lang="en-GB" sz="66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Clubs</a:t>
            </a:r>
            <a:endParaRPr lang="tr-TR" sz="6600" b="1" u="sng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C45D7700-2657-40E0-8B48-8BB3D84B87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-828675" y="1997075"/>
            <a:ext cx="6913563" cy="2736850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endParaRPr lang="en-GB" sz="4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GB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</a:t>
            </a:r>
            <a:endParaRPr lang="tr-TR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E24C0B2-DA51-4F83-ABDD-CCD229CBCD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25" y="4005263"/>
            <a:ext cx="4030663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defRPr/>
            </a:pPr>
            <a:endParaRPr lang="tr-TR" sz="4400" kern="0" dirty="0">
              <a:solidFill>
                <a:srgbClr val="0070C0"/>
              </a:solidFill>
              <a:latin typeface="Comic Sans MS" panose="030F0702030302020204" pitchFamily="66" charset="0"/>
              <a:cs typeface="+mn-cs"/>
            </a:endParaRPr>
          </a:p>
        </p:txBody>
      </p:sp>
      <p:pic>
        <p:nvPicPr>
          <p:cNvPr id="9221" name="Picture 2" descr="Orchestra Stock Illustrations – 31,738 Orchestra Stock Illustrations,  Vectors &amp; Clipart - Dreamstime">
            <a:extLst>
              <a:ext uri="{FF2B5EF4-FFF2-40B4-BE49-F238E27FC236}">
                <a16:creationId xmlns:a16="http://schemas.microsoft.com/office/drawing/2014/main" id="{BB27B7C8-289B-48C3-A18A-EA0B27C80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77" b="11041"/>
          <a:stretch>
            <a:fillRect/>
          </a:stretch>
        </p:blipFill>
        <p:spPr bwMode="auto">
          <a:xfrm>
            <a:off x="338138" y="1485900"/>
            <a:ext cx="4392612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4" descr="Cartoon group of children singing in the school choir Stock Vector Image &amp;  Art - Alamy">
            <a:extLst>
              <a:ext uri="{FF2B5EF4-FFF2-40B4-BE49-F238E27FC236}">
                <a16:creationId xmlns:a16="http://schemas.microsoft.com/office/drawing/2014/main" id="{277EBC3E-1B15-4905-A8BF-5F1555C74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13"/>
          <a:stretch>
            <a:fillRect/>
          </a:stretch>
        </p:blipFill>
        <p:spPr bwMode="auto">
          <a:xfrm>
            <a:off x="4730750" y="3462338"/>
            <a:ext cx="3822700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TextBox 1">
            <a:extLst>
              <a:ext uri="{FF2B5EF4-FFF2-40B4-BE49-F238E27FC236}">
                <a16:creationId xmlns:a16="http://schemas.microsoft.com/office/drawing/2014/main" id="{3CBEDB23-AF14-46E5-8135-2A6B312A70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4925" y="4508500"/>
            <a:ext cx="40306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6000">
                <a:solidFill>
                  <a:srgbClr val="FF0000"/>
                </a:solidFill>
                <a:latin typeface="Comic Sans MS" panose="030F0702030302020204" pitchFamily="66" charset="0"/>
              </a:rPr>
              <a:t>Orchestra</a:t>
            </a:r>
          </a:p>
        </p:txBody>
      </p:sp>
      <p:sp>
        <p:nvSpPr>
          <p:cNvPr id="9224" name="TextBox 2">
            <a:extLst>
              <a:ext uri="{FF2B5EF4-FFF2-40B4-BE49-F238E27FC236}">
                <a16:creationId xmlns:a16="http://schemas.microsoft.com/office/drawing/2014/main" id="{FB842C47-5DE4-4F73-BF71-90B06FCF7C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6825" y="2303463"/>
            <a:ext cx="34766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6600">
                <a:solidFill>
                  <a:srgbClr val="00B0F0"/>
                </a:solidFill>
                <a:latin typeface="Comic Sans MS" panose="030F0702030302020204" pitchFamily="66" charset="0"/>
              </a:rPr>
              <a:t>Choir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D062DF8-0B25-484E-A701-68DA5DA3407A}"/>
              </a:ext>
            </a:extLst>
          </p:cNvPr>
          <p:cNvSpPr/>
          <p:nvPr/>
        </p:nvSpPr>
        <p:spPr>
          <a:xfrm>
            <a:off x="4211960" y="620688"/>
            <a:ext cx="3476625" cy="1108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88413A-FAA6-4B3F-8B24-23F89FA6B296}"/>
              </a:ext>
            </a:extLst>
          </p:cNvPr>
          <p:cNvSpPr txBox="1"/>
          <p:nvPr/>
        </p:nvSpPr>
        <p:spPr>
          <a:xfrm>
            <a:off x="4355977" y="660400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many clubs at Aylward.  Children have the opportunity to join them.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F3E5AA92-E855-46A1-BAFD-6087E192D6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80975" y="255588"/>
            <a:ext cx="6697663" cy="1143000"/>
          </a:xfrm>
        </p:spPr>
        <p:txBody>
          <a:bodyPr/>
          <a:lstStyle/>
          <a:p>
            <a:r>
              <a:rPr lang="en-GB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Instrumental</a:t>
            </a:r>
            <a:br>
              <a:rPr lang="en-GB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 Lessons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9533009E-F6B6-4F80-BE34-B98100863705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endParaRPr lang="en-GB" sz="4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GB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</a:t>
            </a:r>
            <a:endParaRPr lang="tr-TR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244" name="Content Placeholder 2">
            <a:extLst>
              <a:ext uri="{FF2B5EF4-FFF2-40B4-BE49-F238E27FC236}">
                <a16:creationId xmlns:a16="http://schemas.microsoft.com/office/drawing/2014/main" id="{F4004FA6-449F-4BA2-9FF2-99CF0C74B8F2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5364088" y="2143396"/>
            <a:ext cx="3816423" cy="4525963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We offer lessons from Year 3 onwards</a:t>
            </a:r>
          </a:p>
          <a:p>
            <a:pPr marL="0" indent="0">
              <a:buFontTx/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Lessons cost £195 per year</a:t>
            </a:r>
          </a:p>
          <a:p>
            <a:pPr marL="0" indent="0">
              <a:buFontTx/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Monday – Violin</a:t>
            </a:r>
          </a:p>
          <a:p>
            <a:pPr marL="0" indent="0">
              <a:buFontTx/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Tuesday – Piano/flute</a:t>
            </a:r>
          </a:p>
          <a:p>
            <a:pPr marL="0" indent="0">
              <a:buFontTx/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Wednesday - Guitar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3072826-7CA5-445F-8077-B6002A5F32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463" y="4437063"/>
            <a:ext cx="4030662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defRPr/>
            </a:pPr>
            <a:endParaRPr lang="tr-TR" sz="4400" kern="0" dirty="0">
              <a:solidFill>
                <a:srgbClr val="0070C0"/>
              </a:solidFill>
              <a:latin typeface="Comic Sans MS" panose="030F0702030302020204" pitchFamily="66" charset="0"/>
              <a:cs typeface="+mn-cs"/>
            </a:endParaRPr>
          </a:p>
        </p:txBody>
      </p:sp>
      <p:pic>
        <p:nvPicPr>
          <p:cNvPr id="1026" name="Picture 2" descr="Music, Instrumental &amp; Vocal Tuition Lessons – Family Life Guide your Local  Family Magazine in Surrey">
            <a:extLst>
              <a:ext uri="{FF2B5EF4-FFF2-40B4-BE49-F238E27FC236}">
                <a16:creationId xmlns:a16="http://schemas.microsoft.com/office/drawing/2014/main" id="{6AF8809C-25F7-4643-A9C3-610077FA4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70" y="2309739"/>
            <a:ext cx="5109910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861D15-1E21-4D30-8642-47B7AE4D0A59}"/>
              </a:ext>
            </a:extLst>
          </p:cNvPr>
          <p:cNvSpPr/>
          <p:nvPr/>
        </p:nvSpPr>
        <p:spPr>
          <a:xfrm>
            <a:off x="3014113" y="6099494"/>
            <a:ext cx="6129887" cy="5698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4BBA5D-72D8-4E84-A6FF-DC72172AC745}"/>
              </a:ext>
            </a:extLst>
          </p:cNvPr>
          <p:cNvSpPr txBox="1"/>
          <p:nvPr/>
        </p:nvSpPr>
        <p:spPr>
          <a:xfrm>
            <a:off x="3203848" y="623731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Speak to the office or Mrs Tash if you are interested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F3E5AA92-E855-46A1-BAFD-6087E192D6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620687" y="-531440"/>
            <a:ext cx="8137376" cy="1669599"/>
          </a:xfrm>
        </p:spPr>
        <p:txBody>
          <a:bodyPr/>
          <a:lstStyle/>
          <a:p>
            <a:r>
              <a:rPr lang="en-GB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Performances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9533009E-F6B6-4F80-BE34-B98100863705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endParaRPr lang="en-GB" sz="4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buFont typeface="Wingdings" pitchFamily="2" charset="2"/>
              <a:buChar char="v"/>
              <a:defRPr/>
            </a:pPr>
            <a:endParaRPr lang="en-GB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GB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</a:t>
            </a:r>
            <a:endParaRPr lang="tr-TR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244" name="Content Placeholder 2">
            <a:extLst>
              <a:ext uri="{FF2B5EF4-FFF2-40B4-BE49-F238E27FC236}">
                <a16:creationId xmlns:a16="http://schemas.microsoft.com/office/drawing/2014/main" id="{F4004FA6-449F-4BA2-9FF2-99CF0C74B8F2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213171" y="5157191"/>
            <a:ext cx="8967341" cy="1469113"/>
          </a:xfrm>
        </p:spPr>
        <p:txBody>
          <a:bodyPr/>
          <a:lstStyle/>
          <a:p>
            <a:pPr marL="0" indent="0">
              <a:buFontTx/>
              <a:buNone/>
            </a:pPr>
            <a:endParaRPr lang="en-GB" altLang="en-US" dirty="0">
              <a:latin typeface="Comic Sans MS" panose="030F0702030302020204" pitchFamily="66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3072826-7CA5-445F-8077-B6002A5F32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463" y="4437063"/>
            <a:ext cx="4030662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defRPr/>
            </a:pPr>
            <a:endParaRPr lang="tr-TR" sz="4400" kern="0" dirty="0">
              <a:solidFill>
                <a:srgbClr val="0070C0"/>
              </a:solidFill>
              <a:latin typeface="Comic Sans MS" panose="030F0702030302020204" pitchFamily="66" charset="0"/>
              <a:cs typeface="+mn-cs"/>
            </a:endParaRPr>
          </a:p>
        </p:txBody>
      </p:sp>
      <p:pic>
        <p:nvPicPr>
          <p:cNvPr id="2050" name="Picture 2" descr="Music show with kids band playing rock on stage cartoon vector  illustration. music rock concert, musician kids with guitar">
            <a:extLst>
              <a:ext uri="{FF2B5EF4-FFF2-40B4-BE49-F238E27FC236}">
                <a16:creationId xmlns:a16="http://schemas.microsoft.com/office/drawing/2014/main" id="{5633FBA7-E979-4F99-A48E-46CA94A24C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8" b="9702"/>
          <a:stretch/>
        </p:blipFill>
        <p:spPr bwMode="auto">
          <a:xfrm>
            <a:off x="1212790" y="1372910"/>
            <a:ext cx="6699030" cy="342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D2F0920-BAAB-4BB4-BFA5-4865374B3795}"/>
              </a:ext>
            </a:extLst>
          </p:cNvPr>
          <p:cNvSpPr/>
          <p:nvPr/>
        </p:nvSpPr>
        <p:spPr>
          <a:xfrm>
            <a:off x="213171" y="5031878"/>
            <a:ext cx="45719" cy="1253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50858F-907C-4DEA-B1F9-C692A3B7026D}"/>
              </a:ext>
            </a:extLst>
          </p:cNvPr>
          <p:cNvSpPr/>
          <p:nvPr/>
        </p:nvSpPr>
        <p:spPr>
          <a:xfrm>
            <a:off x="258890" y="5031878"/>
            <a:ext cx="8885110" cy="16695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47690C-0676-41FE-8165-69303F463DB5}"/>
              </a:ext>
            </a:extLst>
          </p:cNvPr>
          <p:cNvSpPr txBox="1"/>
          <p:nvPr/>
        </p:nvSpPr>
        <p:spPr>
          <a:xfrm>
            <a:off x="411481" y="5278218"/>
            <a:ext cx="86970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many opportunities to perform.  Every child will do this at least once in the year.</a:t>
            </a:r>
          </a:p>
          <a:p>
            <a:endParaRPr lang="en-GB" dirty="0"/>
          </a:p>
          <a:p>
            <a:r>
              <a:rPr lang="en-GB" dirty="0"/>
              <a:t>Christmas – EYFS/KS1                        Y 3/4/5 – March/April                Y6 - Summer</a:t>
            </a:r>
          </a:p>
        </p:txBody>
      </p:sp>
    </p:spTree>
    <p:extLst>
      <p:ext uri="{BB962C8B-B14F-4D97-AF65-F5344CB8AC3E}">
        <p14:creationId xmlns:p14="http://schemas.microsoft.com/office/powerpoint/2010/main" val="8317862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Content Placeholder 4">
            <a:extLst>
              <a:ext uri="{FF2B5EF4-FFF2-40B4-BE49-F238E27FC236}">
                <a16:creationId xmlns:a16="http://schemas.microsoft.com/office/drawing/2014/main" id="{45B42998-61FD-48AE-A4E0-71E05BB26E2A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AE74719-559B-4573-830B-EE9EB090D334}"/>
              </a:ext>
            </a:extLst>
          </p:cNvPr>
          <p:cNvSpPr/>
          <p:nvPr/>
        </p:nvSpPr>
        <p:spPr>
          <a:xfrm>
            <a:off x="2267744" y="188640"/>
            <a:ext cx="46805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BBC4D4-4EE9-4AE7-8E94-08D78BD53681}"/>
              </a:ext>
            </a:extLst>
          </p:cNvPr>
          <p:cNvSpPr txBox="1"/>
          <p:nvPr/>
        </p:nvSpPr>
        <p:spPr>
          <a:xfrm>
            <a:off x="2843808" y="269360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REMEMBER…….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209</Words>
  <Application>Microsoft Office PowerPoint</Application>
  <PresentationFormat>On-screen Show (4:3)</PresentationFormat>
  <Paragraphs>132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Comic Sans MS</vt:lpstr>
      <vt:lpstr>Wingdings</vt:lpstr>
      <vt:lpstr>Diseño predeterminado</vt:lpstr>
      <vt:lpstr>Music</vt:lpstr>
      <vt:lpstr>Why Learn Music?</vt:lpstr>
      <vt:lpstr>The Music Room</vt:lpstr>
      <vt:lpstr>Instruments</vt:lpstr>
      <vt:lpstr>Instruments</vt:lpstr>
      <vt:lpstr>What do we learn?</vt:lpstr>
      <vt:lpstr>Overview </vt:lpstr>
      <vt:lpstr>PowerPoint Presentation</vt:lpstr>
      <vt:lpstr>Clubs</vt:lpstr>
      <vt:lpstr>Instrumental  Lessons</vt:lpstr>
      <vt:lpstr>Performances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</dc:title>
  <dc:creator>Juliette Tash</dc:creator>
  <cp:lastModifiedBy>Sadie Thompson</cp:lastModifiedBy>
  <cp:revision>2</cp:revision>
  <dcterms:created xsi:type="dcterms:W3CDTF">2020-09-16T11:14:25Z</dcterms:created>
  <dcterms:modified xsi:type="dcterms:W3CDTF">2020-09-21T08:08:02Z</dcterms:modified>
</cp:coreProperties>
</file>