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29"/>
  </p:notesMasterIdLst>
  <p:handoutMasterIdLst>
    <p:handoutMasterId r:id="rId30"/>
  </p:handoutMasterIdLst>
  <p:sldIdLst>
    <p:sldId id="257" r:id="rId5"/>
    <p:sldId id="306" r:id="rId6"/>
    <p:sldId id="258" r:id="rId7"/>
    <p:sldId id="307" r:id="rId8"/>
    <p:sldId id="259" r:id="rId9"/>
    <p:sldId id="308" r:id="rId10"/>
    <p:sldId id="309" r:id="rId11"/>
    <p:sldId id="310" r:id="rId12"/>
    <p:sldId id="260" r:id="rId13"/>
    <p:sldId id="311" r:id="rId14"/>
    <p:sldId id="312" r:id="rId15"/>
    <p:sldId id="313" r:id="rId16"/>
    <p:sldId id="270" r:id="rId17"/>
    <p:sldId id="285" r:id="rId18"/>
    <p:sldId id="315" r:id="rId19"/>
    <p:sldId id="316" r:id="rId20"/>
    <p:sldId id="317" r:id="rId21"/>
    <p:sldId id="318" r:id="rId22"/>
    <p:sldId id="319" r:id="rId23"/>
    <p:sldId id="321" r:id="rId24"/>
    <p:sldId id="271" r:id="rId25"/>
    <p:sldId id="300" r:id="rId26"/>
    <p:sldId id="302" r:id="rId27"/>
    <p:sldId id="305" r:id="rId28"/>
  </p:sldIdLst>
  <p:sldSz cx="10160000" cy="7620000"/>
  <p:notesSz cx="6858000" cy="9144000"/>
  <p:embeddedFontLst>
    <p:embeddedFont>
      <p:font typeface="Letter-join Plus 36" panose="02000505000000020003" charset="0"/>
      <p:regular r:id="rId31"/>
    </p:embeddedFont>
    <p:embeddedFont>
      <p:font typeface="NTFPreCursivefk" panose="020B0604020202020204" charset="0"/>
      <p:regular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0">
          <p15:clr>
            <a:srgbClr val="A4A3A4"/>
          </p15:clr>
        </p15:guide>
        <p15:guide id="2" pos="320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164" y="60"/>
      </p:cViewPr>
      <p:guideLst>
        <p:guide orient="horz" pos="2400"/>
        <p:guide pos="320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2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1C3FEF-AE3D-9B4B-8E8F-B29EE4A9C5F1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65BB9B-DD89-4342-B6E0-7793FA087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4477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36548F-CDF9-5D42-826F-9C12220FB66B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C5E12D-1D68-8146-9045-6A5417EBCA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634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C5E12D-1D68-8146-9045-6A5417EBCA3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688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C5E12D-1D68-8146-9045-6A5417EBCA3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557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C5E12D-1D68-8146-9045-6A5417EBCA3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7911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C5E12D-1D68-8146-9045-6A5417EBCA3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6199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Let’s go through some examples and you will see how using manipulatives helps children understand the value of the numbers 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C5E12D-1D68-8146-9045-6A5417EBCA3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2520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C5E12D-1D68-8146-9045-6A5417EBCA3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5615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C5E12D-1D68-8146-9045-6A5417EBCA3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7677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C5E12D-1D68-8146-9045-6A5417EBCA3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7619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C5E12D-1D68-8146-9045-6A5417EBCA3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7576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C5E12D-1D68-8146-9045-6A5417EBCA3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3301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C5E12D-1D68-8146-9045-6A5417EBCA3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53662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C5E12D-1D68-8146-9045-6A5417EBCA3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1590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C5E12D-1D68-8146-9045-6A5417EBCA38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0503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Reasoning in </a:t>
            </a:r>
            <a:r>
              <a:rPr lang="en-US" dirty="0" err="1"/>
              <a:t>maths</a:t>
            </a:r>
            <a:r>
              <a:rPr lang="en-US" dirty="0"/>
              <a:t> is making logical links and connections which help you tackle a new problem.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C5E12D-1D68-8146-9045-6A5417EBCA38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512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Writing numbers in columns helps children clearly see tens and ones. This makes it easier for them to understand </a:t>
            </a:r>
            <a:r>
              <a:rPr lang="en-GB" sz="1200" i="1" dirty="0"/>
              <a:t>why</a:t>
            </a:r>
            <a:r>
              <a:rPr lang="en-GB" sz="1200" dirty="0"/>
              <a:t> numbers add up the way they do, rather than just memorising steps.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The column method works for small numbers and continues to work for hundreds, thousands, and beyond. Learning it early means children won’t need to relearn a new method later.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By lining numbers up correctly, children are less likely to make mistakes. This is especially important as calculations become more complex.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Children learn to work step by step, making their thinking clear and organised. This helps teachers spot misunderstandings and support children more effectively.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Once children understand the structure of the method, they can solve problems on their own and explain their reasoning.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C5E12D-1D68-8146-9045-6A5417EBCA38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2520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Why this works well for column method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The numbers are </a:t>
            </a:r>
            <a:r>
              <a:rPr lang="en-GB" b="1" dirty="0"/>
              <a:t>large and not easy to add mentally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There are </a:t>
            </a:r>
            <a:r>
              <a:rPr lang="en-GB" b="1" dirty="0"/>
              <a:t>three addends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It involves </a:t>
            </a:r>
            <a:r>
              <a:rPr lang="en-GB" b="1" dirty="0"/>
              <a:t>regrouping (carrying)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Part (c) checks </a:t>
            </a:r>
            <a:r>
              <a:rPr lang="en-GB" b="1" dirty="0"/>
              <a:t>reasoning and method choice</a:t>
            </a:r>
            <a:r>
              <a:rPr lang="en-GB" dirty="0"/>
              <a:t>, not just the answer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C5E12D-1D68-8146-9045-6A5417EBCA38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423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0607C-2324-45A3-B0D3-4436FCBC63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AF7453-6AD3-4C4F-AF9B-E2ACD14977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CDF336-3385-4B8F-B229-80D443CC3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3DF3-89D0-4390-BAAE-0909CEE3E968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1B430B-9DF4-4472-ADD9-FE3799971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C08BCB-C2E4-4965-82E9-24E954215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160DB-21D1-4C16-82E5-0D05123F2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290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93222-738F-4AFC-B27E-C5C058A7B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9D0959-6218-47DC-BE21-A74E9E50CB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9C566C-E6B4-48C4-83AB-586228365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3DF3-89D0-4390-BAAE-0909CEE3E968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73EC5B-44C2-4825-9F51-890EA31EE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B2E732-23E2-4DAA-8CAE-3BDF4E803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160DB-21D1-4C16-82E5-0D05123F2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085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AD3D7-F11C-4DE0-8FFB-3912D5EA48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6BCA21-57AE-4E0C-9E30-931AC38B2F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52340A-18CF-475E-B5E7-9A836E4B1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3DF3-89D0-4390-BAAE-0909CEE3E968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9B8194-E54F-4714-AD84-9254AB627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A31F7C-F968-495A-843A-4B841FD84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160DB-21D1-4C16-82E5-0D05123F2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129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4144A4-15CB-4A91-B2F5-14C6AC20A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B489-B405-45F2-ADAD-54443B7E03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1B88F9-E43C-4318-BB5D-108131A332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ECCE5D-DD82-4E2E-902D-5F802E105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3DF3-89D0-4390-BAAE-0909CEE3E968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B58C1D-4714-413D-8C32-3E4B45A4F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D797BD-1464-4950-ACA9-96088ECE1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160DB-21D1-4C16-82E5-0D05123F2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655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5DFE0-61A5-4718-9C5E-65C082DAF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5613E5-DB4B-4751-804A-93B4FAA7FA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DA21F6-26DD-4825-866F-96F98036E1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E44A66-B131-4A67-969F-E1C5526AA6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62AB31-5A0B-469E-A216-4FD3DC251D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809DB40-E930-4509-8B52-6CD76159C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3DF3-89D0-4390-BAAE-0909CEE3E968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4C7623-A0C7-4410-90A9-0D9753B35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D1E166-191F-4568-BFF1-B676006C2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160DB-21D1-4C16-82E5-0D05123F2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885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F2D5E-522B-4A44-BBC6-529687BAC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BDC4E3-CD7A-4EEF-8B67-D8B8BACE9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3DF3-89D0-4390-BAAE-0909CEE3E968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E7136D-E0EE-4E08-A00B-237355DA9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24A11C-B84D-47B7-BFC5-84150A4B1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160DB-21D1-4C16-82E5-0D05123F2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761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1347F0F-8972-4EE9-B72A-7E21F5E80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3DF3-89D0-4390-BAAE-0909CEE3E968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440EFF1-7F04-4B4A-87E3-FEFCD52F1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8713D0-3E77-4C98-A6A7-8AB2BB62A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160DB-21D1-4C16-82E5-0D05123F2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528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2E6F59-063B-4151-867C-1E225294FA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17CEC8-1715-405F-A8D7-60C001592C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BB9228-A394-4A7E-8337-C70B6F57A5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6D301A-86AA-41A4-89BD-08A0A48E3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3DF3-89D0-4390-BAAE-0909CEE3E968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2600C0-7814-4D23-89EA-21FA94BC4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DD7D03-A6A8-4F1D-AB39-90AB9F338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160DB-21D1-4C16-82E5-0D05123F2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588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672E60-A77E-41DD-B47F-A39BA4ED53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ECD53A-A07B-475D-AEBE-3D0A1E067C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E3E9A3-3CAF-4C80-8A03-5ACC1B7B8C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3071EE-B314-4C2B-8CCD-B21BE3B0C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3DF3-89D0-4390-BAAE-0909CEE3E968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885475-1CE3-4C1B-84C2-F6A4E895D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DD84BD-200F-4D8F-A2E8-1548B5CD1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160DB-21D1-4C16-82E5-0D05123F2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772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288261-F8C2-42BC-94A1-CBBB5BDED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4C170D-5B00-42C9-95B5-5D2968C334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D9754-6609-4CB8-B9B8-CF648F39D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3DF3-89D0-4390-BAAE-0909CEE3E968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22791-9BD8-4587-A9B1-60FF158D5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3502C0-7A60-4D65-9E8E-CD16D40FF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160DB-21D1-4C16-82E5-0D05123F2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30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2608E2-F0EF-4F3C-A98A-3EEC5F7DEB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CEA45B-7548-42A9-9F59-F978E1A268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A9D705-E2D5-45E9-A6BE-CC72350A1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3DF3-89D0-4390-BAAE-0909CEE3E968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AF7727-26B5-46F0-B2CB-F40452BAB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E5E5DD-59A3-48E0-A0AC-BDE1EA829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160DB-21D1-4C16-82E5-0D05123F2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615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C8D227-A36E-4E0C-B133-1492AD69A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2864D1-BF46-4A3B-8F36-6C0EFD45D9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3E4DD7-FE3D-472C-845F-3093218B88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133DF3-89D0-4390-BAAE-0909CEE3E968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F2FA17-29D4-4127-AC64-238F7457EC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C5CCC1-D635-498A-9CB7-8A3437EF07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0160DB-21D1-4C16-82E5-0D05123F2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76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qclSAMRiV0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lo1x-fENJwI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6C206D7-8653-4EB1-8DEA-61717E51D422}"/>
              </a:ext>
            </a:extLst>
          </p:cNvPr>
          <p:cNvSpPr txBox="1"/>
          <p:nvPr/>
        </p:nvSpPr>
        <p:spPr>
          <a:xfrm>
            <a:off x="3121892" y="6338503"/>
            <a:ext cx="9563100" cy="203132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5400" dirty="0">
                <a:solidFill>
                  <a:srgbClr val="008000"/>
                </a:solidFill>
                <a:latin typeface="NTFPreCursivefk" panose="03000400000000000000" pitchFamily="66" charset="0"/>
                <a:cs typeface="Arial"/>
              </a:rPr>
              <a:t>Parent Workshop</a:t>
            </a:r>
          </a:p>
          <a:p>
            <a:endParaRPr lang="en-GB" sz="3600" dirty="0">
              <a:latin typeface="Arial"/>
              <a:cs typeface="Arial"/>
            </a:endParaRPr>
          </a:p>
          <a:p>
            <a:endParaRPr lang="en-GB" sz="3600" dirty="0">
              <a:latin typeface="Arial"/>
              <a:cs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B4EC6C-AEAB-417C-B37F-E96E6F1C33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569" y="265834"/>
            <a:ext cx="8297430" cy="28787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11C60D3-F111-4024-8F31-656C887D48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8900" y="3321627"/>
            <a:ext cx="2362200" cy="267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3938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9F2E91D-F27A-47DE-9E4C-9168C3D96AAE}"/>
              </a:ext>
            </a:extLst>
          </p:cNvPr>
          <p:cNvSpPr txBox="1"/>
          <p:nvPr/>
        </p:nvSpPr>
        <p:spPr>
          <a:xfrm>
            <a:off x="260350" y="496711"/>
            <a:ext cx="9639300" cy="575542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400" b="1" dirty="0">
                <a:latin typeface="Letter-join Plus 36" panose="02000505000000020003" pitchFamily="50" charset="0"/>
              </a:rPr>
              <a:t>LO:</a:t>
            </a:r>
            <a:r>
              <a:rPr lang="en-GB" sz="4400" dirty="0">
                <a:latin typeface="Letter-join Plus 36" panose="02000505000000020003" pitchFamily="50" charset="0"/>
              </a:rPr>
              <a:t> To use column addition to add 2 digit numbers.</a:t>
            </a:r>
          </a:p>
          <a:p>
            <a:r>
              <a:rPr lang="en-GB" sz="44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LC: Determined </a:t>
            </a:r>
          </a:p>
          <a:p>
            <a:endParaRPr lang="en-GB" sz="4400" dirty="0">
              <a:solidFill>
                <a:srgbClr val="000000"/>
              </a:solidFill>
              <a:latin typeface="NTFPreCursivefk" panose="03000400000000000000" pitchFamily="66" charset="0"/>
              <a:cs typeface="Arial"/>
            </a:endParaRPr>
          </a:p>
          <a:p>
            <a:r>
              <a:rPr lang="en-GB" sz="32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Steps to Success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make the numbers using dienes.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line up the digits in the </a:t>
            </a:r>
            <a:r>
              <a:rPr lang="en-GB" sz="32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tens and ones columns</a:t>
            </a:r>
            <a:endParaRPr lang="en-GB" sz="32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</a:t>
            </a:r>
            <a:r>
              <a:rPr lang="en-GB" sz="32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start adding from the ones column</a:t>
            </a:r>
            <a:endParaRPr lang="en-GB" sz="32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check if I need to </a:t>
            </a:r>
            <a:r>
              <a:rPr lang="en-GB" sz="32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regroup.</a:t>
            </a:r>
            <a:endParaRPr lang="en-GB" sz="32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add the digits in the </a:t>
            </a:r>
            <a:r>
              <a:rPr lang="en-GB" sz="32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tens column</a:t>
            </a:r>
            <a:endParaRPr lang="en-GB" sz="32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C206D7-8653-4EB1-8DEA-61717E51D422}"/>
              </a:ext>
            </a:extLst>
          </p:cNvPr>
          <p:cNvSpPr txBox="1"/>
          <p:nvPr/>
        </p:nvSpPr>
        <p:spPr>
          <a:xfrm>
            <a:off x="357011" y="-794380"/>
            <a:ext cx="9563100" cy="12003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 sz="3600" dirty="0">
              <a:latin typeface="Arial"/>
              <a:cs typeface="Arial"/>
            </a:endParaRPr>
          </a:p>
          <a:p>
            <a:endParaRPr lang="en-GB" sz="3600" dirty="0">
              <a:latin typeface="Arial"/>
              <a:cs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AC23E4-2E7B-E050-BFC8-B923D01705C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75076"/>
          <a:stretch/>
        </p:blipFill>
        <p:spPr>
          <a:xfrm>
            <a:off x="6816555" y="5586909"/>
            <a:ext cx="719396" cy="6652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121CD50-D574-12B7-FF06-B6F1EBFC197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689" r="51387"/>
          <a:stretch/>
        </p:blipFill>
        <p:spPr>
          <a:xfrm>
            <a:off x="7507707" y="4627508"/>
            <a:ext cx="794084" cy="7342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E54F83C-CC0B-5031-18FE-834526691B3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75076"/>
          <a:stretch/>
        </p:blipFill>
        <p:spPr>
          <a:xfrm>
            <a:off x="8745868" y="3659417"/>
            <a:ext cx="719396" cy="6652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E22AFB8-9F13-F56C-7FA9-17BEF8F9B91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689" r="51387"/>
          <a:stretch/>
        </p:blipFill>
        <p:spPr>
          <a:xfrm>
            <a:off x="9335911" y="3624885"/>
            <a:ext cx="794084" cy="734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9737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070E490-C62C-4DB5-A1CA-63548A90A7C7}"/>
              </a:ext>
            </a:extLst>
          </p:cNvPr>
          <p:cNvSpPr txBox="1"/>
          <p:nvPr/>
        </p:nvSpPr>
        <p:spPr>
          <a:xfrm>
            <a:off x="3201628" y="384262"/>
            <a:ext cx="6495344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What number do the dienes represent?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FA4FAE3-9B88-4F87-BB8C-277B83EE49CA}"/>
              </a:ext>
            </a:extLst>
          </p:cNvPr>
          <p:cNvGrpSpPr/>
          <p:nvPr/>
        </p:nvGrpSpPr>
        <p:grpSpPr>
          <a:xfrm>
            <a:off x="197523" y="121014"/>
            <a:ext cx="2298032" cy="1696045"/>
            <a:chOff x="317500" y="381000"/>
            <a:chExt cx="1770002" cy="1312828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417FB9AB-9679-437C-932E-14DF13957444}"/>
                </a:ext>
              </a:extLst>
            </p:cNvPr>
            <p:cNvSpPr/>
            <p:nvPr/>
          </p:nvSpPr>
          <p:spPr>
            <a:xfrm>
              <a:off x="317500" y="381000"/>
              <a:ext cx="1740254" cy="1312828"/>
            </a:xfrm>
            <a:custGeom>
              <a:avLst/>
              <a:gdLst/>
              <a:ahLst/>
              <a:cxnLst/>
              <a:rect l="0" t="0" r="0" b="0"/>
              <a:pathLst>
                <a:path w="1740254" h="1312828">
                  <a:moveTo>
                    <a:pt x="870127" y="0"/>
                  </a:moveTo>
                  <a:lnTo>
                    <a:pt x="1082438" y="499575"/>
                  </a:lnTo>
                  <a:lnTo>
                    <a:pt x="1740253" y="499575"/>
                  </a:lnTo>
                  <a:lnTo>
                    <a:pt x="1213770" y="813253"/>
                  </a:lnTo>
                  <a:lnTo>
                    <a:pt x="1403572" y="1312827"/>
                  </a:lnTo>
                  <a:lnTo>
                    <a:pt x="870127" y="1016828"/>
                  </a:lnTo>
                  <a:lnTo>
                    <a:pt x="336682" y="1312827"/>
                  </a:lnTo>
                  <a:lnTo>
                    <a:pt x="526485" y="813253"/>
                  </a:lnTo>
                  <a:lnTo>
                    <a:pt x="0" y="499575"/>
                  </a:lnTo>
                  <a:lnTo>
                    <a:pt x="657816" y="499575"/>
                  </a:lnTo>
                  <a:close/>
                </a:path>
              </a:pathLst>
            </a:custGeom>
            <a:solidFill>
              <a:srgbClr val="40E0D0"/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D9A49B2-12C3-4A8C-AC57-7A82C8D469A8}"/>
                </a:ext>
              </a:extLst>
            </p:cNvPr>
            <p:cNvSpPr txBox="1"/>
            <p:nvPr/>
          </p:nvSpPr>
          <p:spPr>
            <a:xfrm>
              <a:off x="750864" y="860352"/>
              <a:ext cx="1336638" cy="354082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en-GB" sz="2800">
                  <a:solidFill>
                    <a:srgbClr val="000000"/>
                  </a:solidFill>
                  <a:latin typeface="Arial"/>
                  <a:cs typeface="Arial"/>
                </a:rPr>
                <a:t>Starter</a:t>
              </a:r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EA43140D-8C6F-3E38-E815-7ABF965A6B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0054" y="1840832"/>
            <a:ext cx="7977266" cy="5500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2592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070E490-C62C-4DB5-A1CA-63548A90A7C7}"/>
              </a:ext>
            </a:extLst>
          </p:cNvPr>
          <p:cNvSpPr txBox="1"/>
          <p:nvPr/>
        </p:nvSpPr>
        <p:spPr>
          <a:xfrm>
            <a:off x="3201628" y="384262"/>
            <a:ext cx="6495344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What number do the dienes represent?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FA4FAE3-9B88-4F87-BB8C-277B83EE49CA}"/>
              </a:ext>
            </a:extLst>
          </p:cNvPr>
          <p:cNvGrpSpPr/>
          <p:nvPr/>
        </p:nvGrpSpPr>
        <p:grpSpPr>
          <a:xfrm>
            <a:off x="197523" y="121014"/>
            <a:ext cx="2298032" cy="1696045"/>
            <a:chOff x="317500" y="381000"/>
            <a:chExt cx="1770002" cy="1312828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417FB9AB-9679-437C-932E-14DF13957444}"/>
                </a:ext>
              </a:extLst>
            </p:cNvPr>
            <p:cNvSpPr/>
            <p:nvPr/>
          </p:nvSpPr>
          <p:spPr>
            <a:xfrm>
              <a:off x="317500" y="381000"/>
              <a:ext cx="1740254" cy="1312828"/>
            </a:xfrm>
            <a:custGeom>
              <a:avLst/>
              <a:gdLst/>
              <a:ahLst/>
              <a:cxnLst/>
              <a:rect l="0" t="0" r="0" b="0"/>
              <a:pathLst>
                <a:path w="1740254" h="1312828">
                  <a:moveTo>
                    <a:pt x="870127" y="0"/>
                  </a:moveTo>
                  <a:lnTo>
                    <a:pt x="1082438" y="499575"/>
                  </a:lnTo>
                  <a:lnTo>
                    <a:pt x="1740253" y="499575"/>
                  </a:lnTo>
                  <a:lnTo>
                    <a:pt x="1213770" y="813253"/>
                  </a:lnTo>
                  <a:lnTo>
                    <a:pt x="1403572" y="1312827"/>
                  </a:lnTo>
                  <a:lnTo>
                    <a:pt x="870127" y="1016828"/>
                  </a:lnTo>
                  <a:lnTo>
                    <a:pt x="336682" y="1312827"/>
                  </a:lnTo>
                  <a:lnTo>
                    <a:pt x="526485" y="813253"/>
                  </a:lnTo>
                  <a:lnTo>
                    <a:pt x="0" y="499575"/>
                  </a:lnTo>
                  <a:lnTo>
                    <a:pt x="657816" y="499575"/>
                  </a:lnTo>
                  <a:close/>
                </a:path>
              </a:pathLst>
            </a:custGeom>
            <a:solidFill>
              <a:srgbClr val="40E0D0"/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D9A49B2-12C3-4A8C-AC57-7A82C8D469A8}"/>
                </a:ext>
              </a:extLst>
            </p:cNvPr>
            <p:cNvSpPr txBox="1"/>
            <p:nvPr/>
          </p:nvSpPr>
          <p:spPr>
            <a:xfrm>
              <a:off x="750864" y="860352"/>
              <a:ext cx="1336638" cy="354082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en-GB" sz="2800">
                  <a:solidFill>
                    <a:srgbClr val="000000"/>
                  </a:solidFill>
                  <a:latin typeface="Arial"/>
                  <a:cs typeface="Arial"/>
                </a:rPr>
                <a:t>Starter</a:t>
              </a:r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EA43140D-8C6F-3E38-E815-7ABF965A6B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0054" y="1840832"/>
            <a:ext cx="7977266" cy="5500185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406A0A26-0AF3-CE03-0BEA-C072E988D40C}"/>
              </a:ext>
            </a:extLst>
          </p:cNvPr>
          <p:cNvSpPr/>
          <p:nvPr/>
        </p:nvSpPr>
        <p:spPr>
          <a:xfrm>
            <a:off x="2177716" y="2959767"/>
            <a:ext cx="637673" cy="66173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8E1164D-A2C6-FFF0-5E4C-5BD8388F7186}"/>
              </a:ext>
            </a:extLst>
          </p:cNvPr>
          <p:cNvSpPr/>
          <p:nvPr/>
        </p:nvSpPr>
        <p:spPr>
          <a:xfrm>
            <a:off x="2138096" y="4819523"/>
            <a:ext cx="637673" cy="66173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2B01A808-B1AF-D7A5-0C4E-0D715CB197EB}"/>
              </a:ext>
            </a:extLst>
          </p:cNvPr>
          <p:cNvSpPr/>
          <p:nvPr/>
        </p:nvSpPr>
        <p:spPr>
          <a:xfrm>
            <a:off x="6240379" y="3810000"/>
            <a:ext cx="637673" cy="66173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D9207EC-8DB2-201E-B759-EB0CCB5C97B3}"/>
              </a:ext>
            </a:extLst>
          </p:cNvPr>
          <p:cNvSpPr/>
          <p:nvPr/>
        </p:nvSpPr>
        <p:spPr>
          <a:xfrm>
            <a:off x="6240378" y="5674893"/>
            <a:ext cx="637673" cy="66173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762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9439B86-59F1-42DA-8030-D1E7DE88D348}"/>
              </a:ext>
            </a:extLst>
          </p:cNvPr>
          <p:cNvSpPr txBox="1"/>
          <p:nvPr/>
        </p:nvSpPr>
        <p:spPr>
          <a:xfrm>
            <a:off x="503767" y="448861"/>
            <a:ext cx="8978900" cy="70788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0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What is column method and why do we use it?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1FDE3-D1FA-41A1-8B6B-8D39A5877094}"/>
              </a:ext>
            </a:extLst>
          </p:cNvPr>
          <p:cNvSpPr txBox="1"/>
          <p:nvPr/>
        </p:nvSpPr>
        <p:spPr>
          <a:xfrm>
            <a:off x="251883" y="2924717"/>
            <a:ext cx="9656233" cy="42780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800" dirty="0">
                <a:latin typeface="Letter-join Plus 36" panose="02000505000000020003" pitchFamily="50" charset="0"/>
              </a:rPr>
              <a:t>We teach the column method to help develop a secure understanding of </a:t>
            </a:r>
            <a:r>
              <a:rPr lang="en-GB" sz="2800" b="1" dirty="0">
                <a:latin typeface="Letter-join Plus 36" panose="02000505000000020003" pitchFamily="50" charset="0"/>
              </a:rPr>
              <a:t>place value</a:t>
            </a:r>
            <a:r>
              <a:rPr lang="en-GB" sz="2800" dirty="0">
                <a:latin typeface="Letter-join Plus 36" panose="02000505000000020003" pitchFamily="50" charset="0"/>
              </a:rPr>
              <a:t> — knowing that the value of a digit depends on its position in a number (for example, 3 means </a:t>
            </a:r>
            <a:r>
              <a:rPr lang="en-GB" sz="2800" i="1" dirty="0">
                <a:latin typeface="Letter-join Plus 36" panose="02000505000000020003" pitchFamily="50" charset="0"/>
              </a:rPr>
              <a:t>3 ones</a:t>
            </a:r>
            <a:r>
              <a:rPr lang="en-GB" sz="2800" dirty="0">
                <a:latin typeface="Letter-join Plus 36" panose="02000505000000020003" pitchFamily="50" charset="0"/>
              </a:rPr>
              <a:t> in 23 but </a:t>
            </a:r>
            <a:r>
              <a:rPr lang="en-GB" sz="2800" i="1" dirty="0">
                <a:latin typeface="Letter-join Plus 36" panose="02000505000000020003" pitchFamily="50" charset="0"/>
              </a:rPr>
              <a:t>3 tens</a:t>
            </a:r>
            <a:r>
              <a:rPr lang="en-GB" sz="2800" dirty="0">
                <a:latin typeface="Letter-join Plus 36" panose="02000505000000020003" pitchFamily="50" charset="0"/>
              </a:rPr>
              <a:t> in 30).</a:t>
            </a:r>
          </a:p>
          <a:p>
            <a:r>
              <a:rPr lang="en-GB" sz="2800" dirty="0">
                <a:latin typeface="Letter-join Plus 36" panose="02000505000000020003" pitchFamily="50" charset="0"/>
              </a:rPr>
              <a:t>The column method supports this by:</a:t>
            </a:r>
          </a:p>
          <a:p>
            <a:r>
              <a:rPr lang="en-GB" sz="2800" dirty="0">
                <a:latin typeface="Letter-join Plus 36" panose="02000505000000020003" pitchFamily="50" charset="0"/>
              </a:rPr>
              <a:t>Helping children </a:t>
            </a:r>
            <a:r>
              <a:rPr lang="en-GB" sz="2800" b="1" dirty="0">
                <a:latin typeface="Letter-join Plus 36" panose="02000505000000020003" pitchFamily="50" charset="0"/>
              </a:rPr>
              <a:t>see the value of each digit</a:t>
            </a:r>
            <a:r>
              <a:rPr lang="en-GB" sz="2800" dirty="0">
                <a:latin typeface="Letter-join Plus 36" panose="02000505000000020003" pitchFamily="50" charset="0"/>
              </a:rPr>
              <a:t> </a:t>
            </a:r>
          </a:p>
          <a:p>
            <a:r>
              <a:rPr lang="en-GB" sz="2800" dirty="0">
                <a:latin typeface="Letter-join Plus 36" panose="02000505000000020003" pitchFamily="50" charset="0"/>
              </a:rPr>
              <a:t>Reinforcing that numbers are made up of </a:t>
            </a:r>
            <a:r>
              <a:rPr lang="en-GB" sz="2800" b="1" dirty="0">
                <a:latin typeface="Letter-join Plus 36" panose="02000505000000020003" pitchFamily="50" charset="0"/>
              </a:rPr>
              <a:t>tens and ones</a:t>
            </a:r>
            <a:r>
              <a:rPr lang="en-GB" sz="2800" dirty="0">
                <a:latin typeface="Letter-join Plus 36" panose="02000505000000020003" pitchFamily="50" charset="0"/>
              </a:rPr>
              <a:t>, not just separate digits</a:t>
            </a:r>
          </a:p>
          <a:p>
            <a:r>
              <a:rPr lang="en-GB" sz="2800" dirty="0">
                <a:latin typeface="Letter-join Plus 36" panose="02000505000000020003" pitchFamily="50" charset="0"/>
              </a:rPr>
              <a:t>Making it clear </a:t>
            </a:r>
            <a:r>
              <a:rPr lang="en-GB" sz="2800" b="1" dirty="0">
                <a:latin typeface="Letter-join Plus 36" panose="02000505000000020003" pitchFamily="50" charset="0"/>
              </a:rPr>
              <a:t>why regrouping happens</a:t>
            </a:r>
            <a:r>
              <a:rPr lang="en-GB" sz="2800" dirty="0">
                <a:latin typeface="Letter-join Plus 36" panose="02000505000000020003" pitchFamily="50" charset="0"/>
              </a:rPr>
              <a:t>, </a:t>
            </a:r>
          </a:p>
          <a:p>
            <a:endParaRPr lang="en-GB" sz="2000" dirty="0">
              <a:latin typeface="Letter-join Plus 36" panose="02000505000000020003" pitchFamily="50" charset="0"/>
            </a:endParaRPr>
          </a:p>
        </p:txBody>
      </p:sp>
      <p:pic>
        <p:nvPicPr>
          <p:cNvPr id="1026" name="Picture 2" descr="Double Digit Addition (without regrouping)">
            <a:extLst>
              <a:ext uri="{FF2B5EF4-FFF2-40B4-BE49-F238E27FC236}">
                <a16:creationId xmlns:a16="http://schemas.microsoft.com/office/drawing/2014/main" id="{2EA4B387-B47B-8C69-0047-3E8F7C22D8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1" t="15584" r="68032" b="61947"/>
          <a:stretch/>
        </p:blipFill>
        <p:spPr bwMode="auto">
          <a:xfrm>
            <a:off x="4217180" y="1156747"/>
            <a:ext cx="1552073" cy="1712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3925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9439B86-59F1-42DA-8030-D1E7DE88D348}"/>
              </a:ext>
            </a:extLst>
          </p:cNvPr>
          <p:cNvSpPr txBox="1"/>
          <p:nvPr/>
        </p:nvSpPr>
        <p:spPr>
          <a:xfrm>
            <a:off x="503767" y="448861"/>
            <a:ext cx="8978900" cy="70788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0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What is column method and why do we use it?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1FDE3-D1FA-41A1-8B6B-8D39A5877094}"/>
              </a:ext>
            </a:extLst>
          </p:cNvPr>
          <p:cNvSpPr txBox="1"/>
          <p:nvPr/>
        </p:nvSpPr>
        <p:spPr>
          <a:xfrm>
            <a:off x="251883" y="2438399"/>
            <a:ext cx="9656233" cy="501675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endParaRPr lang="en-GB" sz="3200" dirty="0">
              <a:latin typeface="Letter-join Plus 36" panose="02000505000000020003" pitchFamily="50" charset="0"/>
            </a:endParaRPr>
          </a:p>
          <a:p>
            <a:r>
              <a:rPr lang="en-GB" sz="3200" dirty="0">
                <a:latin typeface="Letter-join Plus 36" panose="02000505000000020003" pitchFamily="50" charset="0"/>
              </a:rPr>
              <a:t>Column method supports children’s learning through </a:t>
            </a:r>
            <a:r>
              <a:rPr lang="en-GB" sz="3200" b="1" dirty="0">
                <a:latin typeface="Letter-join Plus 36" panose="02000505000000020003" pitchFamily="50" charset="0"/>
              </a:rPr>
              <a:t>concrete, pictorial, and abstract (CPA) approaches</a:t>
            </a:r>
            <a:r>
              <a:rPr lang="en-GB" sz="3200" dirty="0">
                <a:latin typeface="Letter-join Plus 36" panose="02000505000000020003" pitchFamily="50" charset="0"/>
              </a:rPr>
              <a:t>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>
                <a:latin typeface="Letter-join Plus 36" panose="02000505000000020003" pitchFamily="50" charset="0"/>
              </a:rPr>
              <a:t>Concrete:</a:t>
            </a:r>
            <a:r>
              <a:rPr lang="en-GB" sz="3200" dirty="0">
                <a:latin typeface="Letter-join Plus 36" panose="02000505000000020003" pitchFamily="50" charset="0"/>
              </a:rPr>
              <a:t> Children use physical objects, such as counters to represent the numbers.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>
                <a:latin typeface="Letter-join Plus 36" panose="02000505000000020003" pitchFamily="50" charset="0"/>
              </a:rPr>
              <a:t>Pictorial:</a:t>
            </a:r>
            <a:r>
              <a:rPr lang="en-GB" sz="3200" dirty="0">
                <a:latin typeface="Letter-join Plus 36" panose="02000505000000020003" pitchFamily="50" charset="0"/>
              </a:rPr>
              <a:t> Children draw pictures or place value representations to show what is happening when numbers are added.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>
                <a:latin typeface="Letter-join Plus 36" panose="02000505000000020003" pitchFamily="50" charset="0"/>
              </a:rPr>
              <a:t>Abstract:</a:t>
            </a:r>
            <a:r>
              <a:rPr lang="en-GB" sz="3200" dirty="0">
                <a:latin typeface="Letter-join Plus 36" panose="02000505000000020003" pitchFamily="50" charset="0"/>
              </a:rPr>
              <a:t> Children then record the calculation using numbers and symbols in columns.</a:t>
            </a:r>
            <a:endParaRPr lang="en-GB" sz="2000" dirty="0">
              <a:latin typeface="Letter-join Plus 36" panose="02000505000000020003" pitchFamily="50" charset="0"/>
            </a:endParaRPr>
          </a:p>
        </p:txBody>
      </p:sp>
      <p:pic>
        <p:nvPicPr>
          <p:cNvPr id="1026" name="Picture 2" descr="Double Digit Addition (without regrouping)">
            <a:extLst>
              <a:ext uri="{FF2B5EF4-FFF2-40B4-BE49-F238E27FC236}">
                <a16:creationId xmlns:a16="http://schemas.microsoft.com/office/drawing/2014/main" id="{2EA4B387-B47B-8C69-0047-3E8F7C22D8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1" t="15584" r="68032" b="61947"/>
          <a:stretch/>
        </p:blipFill>
        <p:spPr bwMode="auto">
          <a:xfrm>
            <a:off x="4217180" y="1055180"/>
            <a:ext cx="1552073" cy="1712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9877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4825AC6-3E20-EB5D-4CFB-5C36A983B562}"/>
              </a:ext>
            </a:extLst>
          </p:cNvPr>
          <p:cNvSpPr txBox="1"/>
          <p:nvPr/>
        </p:nvSpPr>
        <p:spPr>
          <a:xfrm>
            <a:off x="3365499" y="675591"/>
            <a:ext cx="4106111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4400" dirty="0">
                <a:solidFill>
                  <a:srgbClr val="000000"/>
                </a:solidFill>
                <a:effectLst/>
                <a:latin typeface="Letter-join Plus 36" panose="02000505000000020003" pitchFamily="50" charset="0"/>
              </a:rPr>
              <a:t>Key Vocabulary</a:t>
            </a:r>
            <a:endParaRPr lang="en-GB" sz="4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F4E8A3-C83B-8BC0-92A0-41341A95A5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671" y="2646444"/>
            <a:ext cx="8876999" cy="204587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DFC70B0-5E76-33FF-9F50-9E29AC4BEC55}"/>
              </a:ext>
            </a:extLst>
          </p:cNvPr>
          <p:cNvSpPr txBox="1"/>
          <p:nvPr/>
        </p:nvSpPr>
        <p:spPr>
          <a:xfrm>
            <a:off x="1612230" y="5618689"/>
            <a:ext cx="737535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rgbClr val="FF6820"/>
                </a:solidFill>
                <a:effectLst/>
                <a:latin typeface="Letter-join Plus 36" panose="02000505000000020003" pitchFamily="50" charset="0"/>
              </a:rPr>
              <a:t>Today, we will be using the </a:t>
            </a:r>
            <a:r>
              <a:rPr lang="en-GB" sz="2800" dirty="0" err="1">
                <a:solidFill>
                  <a:srgbClr val="FF6820"/>
                </a:solidFill>
                <a:effectLst/>
                <a:latin typeface="Letter-join Plus 36" panose="02000505000000020003" pitchFamily="50" charset="0"/>
              </a:rPr>
              <a:t>deines</a:t>
            </a:r>
            <a:r>
              <a:rPr lang="en-GB" sz="2800" dirty="0">
                <a:solidFill>
                  <a:srgbClr val="FF6820"/>
                </a:solidFill>
                <a:effectLst/>
                <a:latin typeface="Letter-join Plus 36" panose="02000505000000020003" pitchFamily="50" charset="0"/>
              </a:rPr>
              <a:t> to help us understand more about place value and how we can set out our column addition calculations correctly.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3455549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0BF9DD-861E-CD8A-8412-9EC9A4489C4D}"/>
              </a:ext>
            </a:extLst>
          </p:cNvPr>
          <p:cNvSpPr txBox="1"/>
          <p:nvPr/>
        </p:nvSpPr>
        <p:spPr>
          <a:xfrm>
            <a:off x="998621" y="1467853"/>
            <a:ext cx="750770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Let’s watch a video to help us understand </a:t>
            </a:r>
          </a:p>
          <a:p>
            <a:endParaRPr lang="en-GB" sz="3600" dirty="0"/>
          </a:p>
          <a:p>
            <a:r>
              <a:rPr lang="en-GB" sz="3600" dirty="0">
                <a:hlinkClick r:id="rId2"/>
              </a:rPr>
              <a:t>https://www.youtube.com/watch?v=bqclSAMRiV0</a:t>
            </a:r>
            <a:endParaRPr lang="en-GB" sz="3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87566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1A030-EE98-78F5-8BC5-0F65DF0690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013" y="1060151"/>
            <a:ext cx="8659337" cy="602768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D338337-63DA-4BDE-9273-7A965873CFAE}"/>
              </a:ext>
            </a:extLst>
          </p:cNvPr>
          <p:cNvSpPr txBox="1"/>
          <p:nvPr/>
        </p:nvSpPr>
        <p:spPr>
          <a:xfrm>
            <a:off x="8557362" y="290710"/>
            <a:ext cx="1138767" cy="769441"/>
          </a:xfrm>
          <a:prstGeom prst="rect">
            <a:avLst/>
          </a:prstGeom>
          <a:solidFill>
            <a:srgbClr val="FFFF00"/>
          </a:solidFill>
        </p:spPr>
        <p:txBody>
          <a:bodyPr vert="horz" wrap="square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I do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E448190-269E-1C16-AD03-82DCBABC6A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6745" y="1311944"/>
            <a:ext cx="415174" cy="219798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BE011D3-86E1-21A8-C4F6-F63A18554303}"/>
              </a:ext>
            </a:extLst>
          </p:cNvPr>
          <p:cNvSpPr txBox="1"/>
          <p:nvPr/>
        </p:nvSpPr>
        <p:spPr>
          <a:xfrm>
            <a:off x="3814612" y="290710"/>
            <a:ext cx="2474860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8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11 + 14 =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1DCAC7E-3A6B-0527-8D2A-C9F7FA5B34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26745" y="3801266"/>
            <a:ext cx="402796" cy="61762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1CEAE14-F5AE-2A19-D6A7-D6043AF074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0693" y="1301605"/>
            <a:ext cx="415174" cy="21979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C47444A-49B0-7D15-6432-16E37D9810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0000" y="3810000"/>
            <a:ext cx="402796" cy="61762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6118C9E-5809-005D-E14A-5F99505DF8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53255" y="3849549"/>
            <a:ext cx="402796" cy="61762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66CC30B-F22C-E6E4-BADB-A6B61D9F4C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51766" y="4296879"/>
            <a:ext cx="402796" cy="6176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75B8D3-143C-FED8-0929-A3C2233AEBA2}"/>
              </a:ext>
            </a:extLst>
          </p:cNvPr>
          <p:cNvSpPr txBox="1"/>
          <p:nvPr/>
        </p:nvSpPr>
        <p:spPr>
          <a:xfrm>
            <a:off x="974558" y="2165684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2434D9-56F7-C959-8843-544B919B9EDC}"/>
              </a:ext>
            </a:extLst>
          </p:cNvPr>
          <p:cNvSpPr txBox="1"/>
          <p:nvPr/>
        </p:nvSpPr>
        <p:spPr>
          <a:xfrm>
            <a:off x="2918326" y="2165684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C6C6F8-0336-EB8C-3B9F-100C27A4A4D7}"/>
              </a:ext>
            </a:extLst>
          </p:cNvPr>
          <p:cNvSpPr txBox="1"/>
          <p:nvPr/>
        </p:nvSpPr>
        <p:spPr>
          <a:xfrm>
            <a:off x="974558" y="3965956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94A84C9-EC30-57DA-76E6-923B8DEB56FD}"/>
              </a:ext>
            </a:extLst>
          </p:cNvPr>
          <p:cNvSpPr txBox="1"/>
          <p:nvPr/>
        </p:nvSpPr>
        <p:spPr>
          <a:xfrm>
            <a:off x="2961105" y="3965956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81547B5-837D-D3CA-5AE3-C1D32D5EA8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5033" y="2627349"/>
            <a:ext cx="402796" cy="61762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B57885B-1DA8-6F94-3BDA-4B114E012F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437" y="1678822"/>
            <a:ext cx="415174" cy="219798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6F8A6A5-12D0-253F-828E-F615F9E7DE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013" y="4620692"/>
            <a:ext cx="415174" cy="219798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BA8CB10-DF09-FB9E-6A23-44BCA71DA9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6051" y="4338137"/>
            <a:ext cx="402796" cy="61762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46DA762-8140-EE1F-BFA5-BF9642EAFF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0415" y="4337764"/>
            <a:ext cx="402796" cy="61762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2230B19-D3FB-883D-F6B0-31CA2DE224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9526" y="4326185"/>
            <a:ext cx="402796" cy="617621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B07F966-A7D6-C67A-B7A6-40AE835A43A2}"/>
              </a:ext>
            </a:extLst>
          </p:cNvPr>
          <p:cNvSpPr txBox="1"/>
          <p:nvPr/>
        </p:nvSpPr>
        <p:spPr>
          <a:xfrm>
            <a:off x="4818661" y="5810198"/>
            <a:ext cx="5077326" cy="17543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Steps to Success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line up the digits in the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tens and ones columns</a:t>
            </a:r>
            <a:endParaRPr lang="en-GB" sz="18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make the numbers using dienes.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start adding from the ones column</a:t>
            </a:r>
            <a:endParaRPr lang="en-GB" sz="18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check if I need to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regroup.</a:t>
            </a:r>
            <a:endParaRPr lang="en-GB" sz="18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add the digits in the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tens column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3656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1A030-EE98-78F5-8BC5-0F65DF0690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48" y="1301605"/>
            <a:ext cx="8659337" cy="602768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D338337-63DA-4BDE-9273-7A965873CFAE}"/>
              </a:ext>
            </a:extLst>
          </p:cNvPr>
          <p:cNvSpPr txBox="1"/>
          <p:nvPr/>
        </p:nvSpPr>
        <p:spPr>
          <a:xfrm>
            <a:off x="8557362" y="290710"/>
            <a:ext cx="1138767" cy="769441"/>
          </a:xfrm>
          <a:prstGeom prst="rect">
            <a:avLst/>
          </a:prstGeom>
          <a:solidFill>
            <a:srgbClr val="FFFF00"/>
          </a:solidFill>
        </p:spPr>
        <p:txBody>
          <a:bodyPr vert="horz" wrap="square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I do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E448190-269E-1C16-AD03-82DCBABC6A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6745" y="1311944"/>
            <a:ext cx="415174" cy="219798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BE011D3-86E1-21A8-C4F6-F63A18554303}"/>
              </a:ext>
            </a:extLst>
          </p:cNvPr>
          <p:cNvSpPr txBox="1"/>
          <p:nvPr/>
        </p:nvSpPr>
        <p:spPr>
          <a:xfrm>
            <a:off x="3814612" y="290710"/>
            <a:ext cx="2474860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8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11 + 14 =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1DCAC7E-3A6B-0527-8D2A-C9F7FA5B34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26745" y="3801266"/>
            <a:ext cx="402796" cy="61762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1CEAE14-F5AE-2A19-D6A7-D6043AF074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0693" y="1301605"/>
            <a:ext cx="415174" cy="21979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C47444A-49B0-7D15-6432-16E37D9810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0000" y="3810000"/>
            <a:ext cx="402796" cy="61762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6118C9E-5809-005D-E14A-5F99505DF8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53255" y="3849549"/>
            <a:ext cx="402796" cy="61762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66CC30B-F22C-E6E4-BADB-A6B61D9F4C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75402" y="3801265"/>
            <a:ext cx="402796" cy="6176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75B8D3-143C-FED8-0929-A3C2233AEBA2}"/>
              </a:ext>
            </a:extLst>
          </p:cNvPr>
          <p:cNvSpPr txBox="1"/>
          <p:nvPr/>
        </p:nvSpPr>
        <p:spPr>
          <a:xfrm>
            <a:off x="974558" y="2165684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2434D9-56F7-C959-8843-544B919B9EDC}"/>
              </a:ext>
            </a:extLst>
          </p:cNvPr>
          <p:cNvSpPr txBox="1"/>
          <p:nvPr/>
        </p:nvSpPr>
        <p:spPr>
          <a:xfrm>
            <a:off x="2918326" y="2165684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C6C6F8-0336-EB8C-3B9F-100C27A4A4D7}"/>
              </a:ext>
            </a:extLst>
          </p:cNvPr>
          <p:cNvSpPr txBox="1"/>
          <p:nvPr/>
        </p:nvSpPr>
        <p:spPr>
          <a:xfrm>
            <a:off x="974558" y="3965956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94A84C9-EC30-57DA-76E6-923B8DEB56FD}"/>
              </a:ext>
            </a:extLst>
          </p:cNvPr>
          <p:cNvSpPr txBox="1"/>
          <p:nvPr/>
        </p:nvSpPr>
        <p:spPr>
          <a:xfrm>
            <a:off x="2961105" y="3965956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81547B5-837D-D3CA-5AE3-C1D32D5EA8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5033" y="2869932"/>
            <a:ext cx="402796" cy="61762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2189DA0-ABCB-E5AA-932C-2BB706CD39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07338" y="4580471"/>
            <a:ext cx="402796" cy="61762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032A4B2-2777-306F-15D8-E520CAB404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2408" y="4580474"/>
            <a:ext cx="402796" cy="61762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24FB4F7-976F-2891-DF07-0AFB599148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9524" y="4580475"/>
            <a:ext cx="402796" cy="61762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405F13B-CA1D-A65A-1105-18E131CB1D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66640" y="4580472"/>
            <a:ext cx="402796" cy="61762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B57885B-1DA8-6F94-3BDA-4B114E012F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855" y="1912095"/>
            <a:ext cx="415174" cy="219798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6F8A6A5-12D0-253F-828E-F615F9E7DE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013" y="4620692"/>
            <a:ext cx="415174" cy="2197980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24AB6F30-A3F1-0CEE-16B9-1251D54B2741}"/>
              </a:ext>
            </a:extLst>
          </p:cNvPr>
          <p:cNvSpPr/>
          <p:nvPr/>
        </p:nvSpPr>
        <p:spPr>
          <a:xfrm>
            <a:off x="5952408" y="1060151"/>
            <a:ext cx="2241097" cy="96115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DF1C59-7C01-C81D-37CF-896B2648DAF5}"/>
              </a:ext>
            </a:extLst>
          </p:cNvPr>
          <p:cNvSpPr txBox="1"/>
          <p:nvPr/>
        </p:nvSpPr>
        <p:spPr>
          <a:xfrm>
            <a:off x="3105350" y="6379824"/>
            <a:ext cx="7820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/>
                </a:solidFill>
              </a:rPr>
              <a:t>5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83784505-7828-31A2-0366-7D9268DF3769}"/>
              </a:ext>
            </a:extLst>
          </p:cNvPr>
          <p:cNvCxnSpPr>
            <a:cxnSpLocks/>
          </p:cNvCxnSpPr>
          <p:nvPr/>
        </p:nvCxnSpPr>
        <p:spPr>
          <a:xfrm>
            <a:off x="555442" y="1045821"/>
            <a:ext cx="0" cy="866274"/>
          </a:xfrm>
          <a:prstGeom prst="straightConnector1">
            <a:avLst/>
          </a:prstGeom>
          <a:ln w="571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F5AAD79C-D2BB-986C-C422-61D80262D0B8}"/>
              </a:ext>
            </a:extLst>
          </p:cNvPr>
          <p:cNvSpPr txBox="1"/>
          <p:nvPr/>
        </p:nvSpPr>
        <p:spPr>
          <a:xfrm>
            <a:off x="1291858" y="6318395"/>
            <a:ext cx="7820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/>
                </a:solidFill>
              </a:rPr>
              <a:t>2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C121B142-B3BF-3FFC-0F08-F40A308D47E1}"/>
              </a:ext>
            </a:extLst>
          </p:cNvPr>
          <p:cNvCxnSpPr>
            <a:cxnSpLocks/>
          </p:cNvCxnSpPr>
          <p:nvPr/>
        </p:nvCxnSpPr>
        <p:spPr>
          <a:xfrm>
            <a:off x="3366821" y="435331"/>
            <a:ext cx="0" cy="866274"/>
          </a:xfrm>
          <a:prstGeom prst="straightConnector1">
            <a:avLst/>
          </a:prstGeom>
          <a:ln w="5715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9C56B21D-53C0-E9F4-D9F9-28490A4AEA88}"/>
              </a:ext>
            </a:extLst>
          </p:cNvPr>
          <p:cNvSpPr txBox="1"/>
          <p:nvPr/>
        </p:nvSpPr>
        <p:spPr>
          <a:xfrm>
            <a:off x="4818661" y="5763398"/>
            <a:ext cx="5077326" cy="17543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Steps to Success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line up the digits in the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tens and ones columns</a:t>
            </a:r>
            <a:endParaRPr lang="en-GB" sz="18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make the numbers using dienes.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start adding from the ones column</a:t>
            </a:r>
            <a:endParaRPr lang="en-GB" sz="18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check if I need to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regroup.</a:t>
            </a:r>
            <a:endParaRPr lang="en-GB" sz="18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add the digits in the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tens column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306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1.66667E-6 L 0.0775 -0.2120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5" y="-106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66667E-6 L 0.06297 -0.2152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1" y="-107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1.66667E-6 L 0.06828 -0.2135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06" y="-106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66667E-6 L 0.07547 -0.2120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66" y="-106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1A030-EE98-78F5-8BC5-0F65DF0690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48" y="1301605"/>
            <a:ext cx="8659337" cy="602768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D338337-63DA-4BDE-9273-7A965873CFAE}"/>
              </a:ext>
            </a:extLst>
          </p:cNvPr>
          <p:cNvSpPr txBox="1"/>
          <p:nvPr/>
        </p:nvSpPr>
        <p:spPr>
          <a:xfrm>
            <a:off x="7976938" y="290710"/>
            <a:ext cx="1719192" cy="769441"/>
          </a:xfrm>
          <a:prstGeom prst="rect">
            <a:avLst/>
          </a:prstGeom>
          <a:solidFill>
            <a:srgbClr val="FFFF00"/>
          </a:solidFill>
        </p:spPr>
        <p:txBody>
          <a:bodyPr vert="horz" wrap="square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We do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E448190-269E-1C16-AD03-82DCBABC6A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6745" y="1311944"/>
            <a:ext cx="415174" cy="219798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BE011D3-86E1-21A8-C4F6-F63A18554303}"/>
              </a:ext>
            </a:extLst>
          </p:cNvPr>
          <p:cNvSpPr txBox="1"/>
          <p:nvPr/>
        </p:nvSpPr>
        <p:spPr>
          <a:xfrm>
            <a:off x="3814612" y="290710"/>
            <a:ext cx="2474860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8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21 + 13 =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1DCAC7E-3A6B-0527-8D2A-C9F7FA5B34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26745" y="3801266"/>
            <a:ext cx="402796" cy="61762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1CEAE14-F5AE-2A19-D6A7-D6043AF074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159" y="1990024"/>
            <a:ext cx="415174" cy="21979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C47444A-49B0-7D15-6432-16E37D9810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63109" y="4580475"/>
            <a:ext cx="402796" cy="61762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6118C9E-5809-005D-E14A-5F99505DF8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63109" y="2881964"/>
            <a:ext cx="402796" cy="6176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75B8D3-143C-FED8-0929-A3C2233AEBA2}"/>
              </a:ext>
            </a:extLst>
          </p:cNvPr>
          <p:cNvSpPr txBox="1"/>
          <p:nvPr/>
        </p:nvSpPr>
        <p:spPr>
          <a:xfrm>
            <a:off x="974558" y="2165684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2434D9-56F7-C959-8843-544B919B9EDC}"/>
              </a:ext>
            </a:extLst>
          </p:cNvPr>
          <p:cNvSpPr txBox="1"/>
          <p:nvPr/>
        </p:nvSpPr>
        <p:spPr>
          <a:xfrm>
            <a:off x="2918326" y="2165684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C6C6F8-0336-EB8C-3B9F-100C27A4A4D7}"/>
              </a:ext>
            </a:extLst>
          </p:cNvPr>
          <p:cNvSpPr txBox="1"/>
          <p:nvPr/>
        </p:nvSpPr>
        <p:spPr>
          <a:xfrm>
            <a:off x="974558" y="3965956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94A84C9-EC30-57DA-76E6-923B8DEB56FD}"/>
              </a:ext>
            </a:extLst>
          </p:cNvPr>
          <p:cNvSpPr txBox="1"/>
          <p:nvPr/>
        </p:nvSpPr>
        <p:spPr>
          <a:xfrm>
            <a:off x="2961105" y="3965956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3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081D9F0-E6D5-2E2D-602C-F39226113C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958" y="1990024"/>
            <a:ext cx="415174" cy="219798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539B2A2-BDA2-8781-9167-2259C75E89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6513" y="4580475"/>
            <a:ext cx="402796" cy="61762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E9FC369-C959-31B7-EE6C-7A408CD0FB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8985" y="4580475"/>
            <a:ext cx="402796" cy="61762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037E047-79E8-96D4-004A-168F3DF508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796" y="4659657"/>
            <a:ext cx="415174" cy="2197980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F16F4D7D-7618-51EF-D341-B7A3D367D685}"/>
              </a:ext>
            </a:extLst>
          </p:cNvPr>
          <p:cNvSpPr txBox="1"/>
          <p:nvPr/>
        </p:nvSpPr>
        <p:spPr>
          <a:xfrm>
            <a:off x="4818661" y="5763398"/>
            <a:ext cx="5077326" cy="17543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Steps to Success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line up the digits in the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tens and ones columns</a:t>
            </a:r>
            <a:endParaRPr lang="en-GB" sz="18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make the numbers using dienes.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start adding from the ones column</a:t>
            </a:r>
            <a:endParaRPr lang="en-GB" sz="18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check if I need to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regroup.</a:t>
            </a:r>
            <a:endParaRPr lang="en-GB" sz="18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add the digits in the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tens column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2245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1A030-EE98-78F5-8BC5-0F65DF0690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48" y="1301605"/>
            <a:ext cx="8659337" cy="602768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D338337-63DA-4BDE-9273-7A965873CFAE}"/>
              </a:ext>
            </a:extLst>
          </p:cNvPr>
          <p:cNvSpPr txBox="1"/>
          <p:nvPr/>
        </p:nvSpPr>
        <p:spPr>
          <a:xfrm>
            <a:off x="7976938" y="290710"/>
            <a:ext cx="1719192" cy="769441"/>
          </a:xfrm>
          <a:prstGeom prst="rect">
            <a:avLst/>
          </a:prstGeom>
          <a:solidFill>
            <a:srgbClr val="FFFF00"/>
          </a:solidFill>
        </p:spPr>
        <p:txBody>
          <a:bodyPr vert="horz" wrap="square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We do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E448190-269E-1C16-AD03-82DCBABC6A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6745" y="1311944"/>
            <a:ext cx="415174" cy="219798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BE011D3-86E1-21A8-C4F6-F63A18554303}"/>
              </a:ext>
            </a:extLst>
          </p:cNvPr>
          <p:cNvSpPr txBox="1"/>
          <p:nvPr/>
        </p:nvSpPr>
        <p:spPr>
          <a:xfrm>
            <a:off x="3814612" y="290710"/>
            <a:ext cx="2474860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8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21 + 13 =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1DCAC7E-3A6B-0527-8D2A-C9F7FA5B34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26745" y="3801266"/>
            <a:ext cx="402796" cy="61762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1CEAE14-F5AE-2A19-D6A7-D6043AF074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159" y="1990024"/>
            <a:ext cx="415174" cy="21979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C47444A-49B0-7D15-6432-16E37D9810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63109" y="4580475"/>
            <a:ext cx="402796" cy="61762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6118C9E-5809-005D-E14A-5F99505DF8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63109" y="2881964"/>
            <a:ext cx="402796" cy="6176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75B8D3-143C-FED8-0929-A3C2233AEBA2}"/>
              </a:ext>
            </a:extLst>
          </p:cNvPr>
          <p:cNvSpPr txBox="1"/>
          <p:nvPr/>
        </p:nvSpPr>
        <p:spPr>
          <a:xfrm>
            <a:off x="974558" y="2165684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2434D9-56F7-C959-8843-544B919B9EDC}"/>
              </a:ext>
            </a:extLst>
          </p:cNvPr>
          <p:cNvSpPr txBox="1"/>
          <p:nvPr/>
        </p:nvSpPr>
        <p:spPr>
          <a:xfrm>
            <a:off x="2918326" y="2165684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C6C6F8-0336-EB8C-3B9F-100C27A4A4D7}"/>
              </a:ext>
            </a:extLst>
          </p:cNvPr>
          <p:cNvSpPr txBox="1"/>
          <p:nvPr/>
        </p:nvSpPr>
        <p:spPr>
          <a:xfrm>
            <a:off x="974558" y="3965956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94A84C9-EC30-57DA-76E6-923B8DEB56FD}"/>
              </a:ext>
            </a:extLst>
          </p:cNvPr>
          <p:cNvSpPr txBox="1"/>
          <p:nvPr/>
        </p:nvSpPr>
        <p:spPr>
          <a:xfrm>
            <a:off x="2961105" y="3965956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3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081D9F0-E6D5-2E2D-602C-F39226113C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958" y="1990024"/>
            <a:ext cx="415174" cy="219798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539B2A2-BDA2-8781-9167-2259C75E89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6513" y="4580475"/>
            <a:ext cx="402796" cy="61762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E9FC369-C959-31B7-EE6C-7A408CD0FB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8985" y="4580475"/>
            <a:ext cx="402796" cy="61762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037E047-79E8-96D4-004A-168F3DF508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796" y="4659657"/>
            <a:ext cx="415174" cy="2197980"/>
          </a:xfrm>
          <a:prstGeom prst="rect">
            <a:avLst/>
          </a:prstGeom>
        </p:spPr>
      </p:pic>
      <p:cxnSp>
        <p:nvCxnSpPr>
          <p:cNvPr id="2" name="Straight Arrow Connector 1">
            <a:extLst>
              <a:ext uri="{FF2B5EF4-FFF2-40B4-BE49-F238E27FC236}">
                <a16:creationId xmlns:a16="http://schemas.microsoft.com/office/drawing/2014/main" id="{D082B504-1171-7A3E-D449-7EEF64648333}"/>
              </a:ext>
            </a:extLst>
          </p:cNvPr>
          <p:cNvCxnSpPr>
            <a:cxnSpLocks/>
          </p:cNvCxnSpPr>
          <p:nvPr/>
        </p:nvCxnSpPr>
        <p:spPr>
          <a:xfrm>
            <a:off x="3366821" y="435331"/>
            <a:ext cx="0" cy="866274"/>
          </a:xfrm>
          <a:prstGeom prst="straightConnector1">
            <a:avLst/>
          </a:prstGeom>
          <a:ln w="5715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>
            <a:extLst>
              <a:ext uri="{FF2B5EF4-FFF2-40B4-BE49-F238E27FC236}">
                <a16:creationId xmlns:a16="http://schemas.microsoft.com/office/drawing/2014/main" id="{7005FBEF-A9F1-71BF-A860-F237BDE5DF04}"/>
              </a:ext>
            </a:extLst>
          </p:cNvPr>
          <p:cNvSpPr/>
          <p:nvPr/>
        </p:nvSpPr>
        <p:spPr>
          <a:xfrm>
            <a:off x="5952408" y="1060151"/>
            <a:ext cx="2241097" cy="96115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906D12F-14C1-430B-6855-07418D2431FE}"/>
              </a:ext>
            </a:extLst>
          </p:cNvPr>
          <p:cNvSpPr txBox="1"/>
          <p:nvPr/>
        </p:nvSpPr>
        <p:spPr>
          <a:xfrm>
            <a:off x="3105350" y="6379824"/>
            <a:ext cx="7820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/>
                </a:solidFill>
              </a:rPr>
              <a:t>4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095BCB5F-6BA9-126C-C002-217E06553371}"/>
              </a:ext>
            </a:extLst>
          </p:cNvPr>
          <p:cNvCxnSpPr>
            <a:cxnSpLocks/>
          </p:cNvCxnSpPr>
          <p:nvPr/>
        </p:nvCxnSpPr>
        <p:spPr>
          <a:xfrm>
            <a:off x="676958" y="855510"/>
            <a:ext cx="0" cy="866274"/>
          </a:xfrm>
          <a:prstGeom prst="straightConnector1">
            <a:avLst/>
          </a:prstGeom>
          <a:ln w="571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C152F10E-E5BD-8E9E-5B3B-465CFA1CD8F3}"/>
              </a:ext>
            </a:extLst>
          </p:cNvPr>
          <p:cNvSpPr txBox="1"/>
          <p:nvPr/>
        </p:nvSpPr>
        <p:spPr>
          <a:xfrm>
            <a:off x="1291858" y="6318395"/>
            <a:ext cx="7820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BBEB082-C8DA-F98B-83F8-12493CB1DA60}"/>
              </a:ext>
            </a:extLst>
          </p:cNvPr>
          <p:cNvSpPr txBox="1"/>
          <p:nvPr/>
        </p:nvSpPr>
        <p:spPr>
          <a:xfrm>
            <a:off x="4818661" y="5763398"/>
            <a:ext cx="5077326" cy="17543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Steps to Success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line up the digits in the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tens and ones columns</a:t>
            </a:r>
            <a:endParaRPr lang="en-GB" sz="18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make the numbers using dienes.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start adding from the ones column</a:t>
            </a:r>
            <a:endParaRPr lang="en-GB" sz="18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check if I need to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regroup.</a:t>
            </a:r>
            <a:endParaRPr lang="en-GB" sz="18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add the digits in the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tens column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8095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1.66667E-6 L 0.08703 -0.2214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4" y="-11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1.66667E-6 L 0.07031 -0.2183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16" y="-10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66667E-6 L 0.06766 -0.2360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75" y="-118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5881513" y="4433610"/>
            <a:ext cx="4165600" cy="2878669"/>
          </a:xfrm>
          <a:prstGeom prst="rect">
            <a:avLst/>
          </a:prstGeom>
          <a:gradFill flip="none" rotWithShape="1">
            <a:gsLst>
              <a:gs pos="0">
                <a:schemeClr val="accent1">
                  <a:satMod val="103000"/>
                  <a:lumMod val="102000"/>
                  <a:tint val="94000"/>
                  <a:alpha val="0"/>
                </a:schemeClr>
              </a:gs>
              <a:gs pos="50000">
                <a:schemeClr val="accent1">
                  <a:satMod val="110000"/>
                  <a:lumMod val="100000"/>
                  <a:shade val="100000"/>
                  <a:alpha val="0"/>
                </a:schemeClr>
              </a:gs>
              <a:gs pos="100000">
                <a:schemeClr val="accent1">
                  <a:lumMod val="99000"/>
                  <a:satMod val="120000"/>
                  <a:shade val="78000"/>
                  <a:alpha val="0"/>
                </a:schemeClr>
              </a:gs>
            </a:gsLst>
            <a:lin ang="5400000" scaled="0"/>
            <a:tileRect/>
          </a:gradFill>
          <a:ln w="57150" cmpd="sng">
            <a:solidFill>
              <a:srgbClr val="0000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918178" y="4456288"/>
            <a:ext cx="2952044" cy="2878669"/>
          </a:xfrm>
          <a:prstGeom prst="rect">
            <a:avLst/>
          </a:prstGeom>
          <a:gradFill flip="none" rotWithShape="1">
            <a:gsLst>
              <a:gs pos="0">
                <a:schemeClr val="accent1">
                  <a:satMod val="103000"/>
                  <a:lumMod val="102000"/>
                  <a:tint val="94000"/>
                  <a:alpha val="0"/>
                </a:schemeClr>
              </a:gs>
              <a:gs pos="50000">
                <a:schemeClr val="accent1">
                  <a:satMod val="110000"/>
                  <a:lumMod val="100000"/>
                  <a:shade val="100000"/>
                  <a:alpha val="0"/>
                </a:schemeClr>
              </a:gs>
              <a:gs pos="100000">
                <a:schemeClr val="accent1">
                  <a:lumMod val="99000"/>
                  <a:satMod val="120000"/>
                  <a:shade val="78000"/>
                  <a:alpha val="0"/>
                </a:schemeClr>
              </a:gs>
            </a:gsLst>
            <a:lin ang="5400000" scaled="0"/>
            <a:tileRect/>
          </a:gradFill>
          <a:ln w="57150" cmpd="sng">
            <a:solidFill>
              <a:srgbClr val="0000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10444" y="4459110"/>
            <a:ext cx="2596443" cy="2878669"/>
          </a:xfrm>
          <a:prstGeom prst="rect">
            <a:avLst/>
          </a:prstGeom>
          <a:gradFill flip="none" rotWithShape="1">
            <a:gsLst>
              <a:gs pos="0">
                <a:schemeClr val="accent1">
                  <a:satMod val="103000"/>
                  <a:lumMod val="102000"/>
                  <a:tint val="94000"/>
                  <a:alpha val="0"/>
                </a:schemeClr>
              </a:gs>
              <a:gs pos="50000">
                <a:schemeClr val="accent1">
                  <a:satMod val="110000"/>
                  <a:lumMod val="100000"/>
                  <a:shade val="100000"/>
                  <a:alpha val="0"/>
                </a:schemeClr>
              </a:gs>
              <a:gs pos="100000">
                <a:schemeClr val="accent1">
                  <a:lumMod val="99000"/>
                  <a:satMod val="120000"/>
                  <a:shade val="78000"/>
                  <a:alpha val="0"/>
                </a:schemeClr>
              </a:gs>
            </a:gsLst>
            <a:lin ang="5400000" scaled="0"/>
            <a:tileRect/>
          </a:gradFill>
          <a:ln w="57150" cmpd="sng">
            <a:solidFill>
              <a:srgbClr val="0000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488FB2-CF18-417D-9EC2-2ACBD74B9507}"/>
              </a:ext>
            </a:extLst>
          </p:cNvPr>
          <p:cNvSpPr txBox="1"/>
          <p:nvPr/>
        </p:nvSpPr>
        <p:spPr>
          <a:xfrm>
            <a:off x="334536" y="1553950"/>
            <a:ext cx="9144605" cy="255454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1143000" indent="-1143000">
              <a:buAutoNum type="arabicParenR"/>
            </a:pPr>
            <a:r>
              <a:rPr lang="en-GB" sz="4000" dirty="0">
                <a:solidFill>
                  <a:srgbClr val="000000"/>
                </a:solidFill>
                <a:latin typeface="NTFPreCursivefk" panose="03000400000000000000" pitchFamily="66" charset="0"/>
              </a:rPr>
              <a:t>Make your number using dienes.</a:t>
            </a:r>
          </a:p>
          <a:p>
            <a:pPr marL="1143000" indent="-1143000">
              <a:buAutoNum type="arabicParenR"/>
            </a:pPr>
            <a:r>
              <a:rPr lang="en-GB" sz="4000" dirty="0">
                <a:solidFill>
                  <a:srgbClr val="000000"/>
                </a:solidFill>
                <a:latin typeface="NTFPreCursivefk" panose="03000400000000000000" pitchFamily="66" charset="0"/>
              </a:rPr>
              <a:t>Start adding the ones first. </a:t>
            </a:r>
          </a:p>
          <a:p>
            <a:pPr marL="1143000" indent="-1143000">
              <a:buAutoNum type="arabicParenR"/>
            </a:pPr>
            <a:r>
              <a:rPr lang="en-GB" sz="4000" dirty="0">
                <a:solidFill>
                  <a:srgbClr val="000000"/>
                </a:solidFill>
                <a:latin typeface="NTFPreCursivefk" panose="03000400000000000000" pitchFamily="66" charset="0"/>
              </a:rPr>
              <a:t>Check if you need to regroup. </a:t>
            </a:r>
          </a:p>
          <a:p>
            <a:pPr marL="1143000" indent="-1143000">
              <a:buAutoNum type="arabicParenR"/>
            </a:pPr>
            <a:r>
              <a:rPr lang="en-GB" sz="4000" dirty="0">
                <a:solidFill>
                  <a:srgbClr val="000000"/>
                </a:solidFill>
                <a:latin typeface="NTFPreCursivefk" panose="03000400000000000000" pitchFamily="66" charset="0"/>
              </a:rPr>
              <a:t>Add the tens.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1576B4-A116-4DEB-BED3-49B77974BAB6}"/>
              </a:ext>
            </a:extLst>
          </p:cNvPr>
          <p:cNvSpPr txBox="1"/>
          <p:nvPr/>
        </p:nvSpPr>
        <p:spPr>
          <a:xfrm>
            <a:off x="310444" y="809582"/>
            <a:ext cx="10062121" cy="76944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Use the column method to solve </a:t>
            </a:r>
            <a:r>
              <a:rPr lang="en-GB" sz="4400" b="1" u="sng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addition</a:t>
            </a:r>
            <a:r>
              <a:rPr lang="en-GB" sz="44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 problems.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338337-63DA-4BDE-9273-7A965873CFAE}"/>
              </a:ext>
            </a:extLst>
          </p:cNvPr>
          <p:cNvSpPr txBox="1"/>
          <p:nvPr/>
        </p:nvSpPr>
        <p:spPr>
          <a:xfrm>
            <a:off x="7374646" y="33128"/>
            <a:ext cx="2661176" cy="769441"/>
          </a:xfrm>
          <a:prstGeom prst="rect">
            <a:avLst/>
          </a:prstGeom>
          <a:solidFill>
            <a:srgbClr val="FFFF00"/>
          </a:solidFill>
        </p:spPr>
        <p:txBody>
          <a:bodyPr vert="horz" wrap="square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Your turn</a:t>
            </a:r>
          </a:p>
        </p:txBody>
      </p:sp>
      <p:sp>
        <p:nvSpPr>
          <p:cNvPr id="2" name="Rectangle 1"/>
          <p:cNvSpPr/>
          <p:nvPr/>
        </p:nvSpPr>
        <p:spPr>
          <a:xfrm>
            <a:off x="1049846" y="4542556"/>
            <a:ext cx="83199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u="sng" dirty="0">
                <a:solidFill>
                  <a:srgbClr val="000000"/>
                </a:solidFill>
                <a:latin typeface="Arial - 59"/>
              </a:rPr>
              <a:t>C/C1</a:t>
            </a:r>
            <a:r>
              <a:rPr lang="en-GB" sz="4800" dirty="0">
                <a:solidFill>
                  <a:srgbClr val="000000"/>
                </a:solidFill>
                <a:latin typeface="Arial - 59"/>
              </a:rPr>
              <a:t>             </a:t>
            </a:r>
            <a:r>
              <a:rPr lang="en-GB" sz="4800" u="sng" dirty="0">
                <a:solidFill>
                  <a:srgbClr val="000000"/>
                </a:solidFill>
                <a:latin typeface="Arial - 59"/>
              </a:rPr>
              <a:t>C2</a:t>
            </a:r>
            <a:r>
              <a:rPr lang="en-GB" sz="4800" dirty="0">
                <a:solidFill>
                  <a:srgbClr val="000000"/>
                </a:solidFill>
                <a:latin typeface="Arial - 59"/>
              </a:rPr>
              <a:t>              </a:t>
            </a:r>
            <a:r>
              <a:rPr lang="en-GB" sz="4800" u="sng" dirty="0">
                <a:solidFill>
                  <a:srgbClr val="000000"/>
                </a:solidFill>
                <a:latin typeface="Arial - 59"/>
              </a:rPr>
              <a:t>C3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2488FB2-CF18-417D-9EC2-2ACBD74B9507}"/>
              </a:ext>
            </a:extLst>
          </p:cNvPr>
          <p:cNvSpPr txBox="1"/>
          <p:nvPr/>
        </p:nvSpPr>
        <p:spPr>
          <a:xfrm>
            <a:off x="671687" y="5380566"/>
            <a:ext cx="4930423" cy="193899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6000" dirty="0">
                <a:solidFill>
                  <a:srgbClr val="000000"/>
                </a:solidFill>
                <a:latin typeface="Arial - 59"/>
              </a:rPr>
              <a:t>11 + 2</a:t>
            </a:r>
          </a:p>
          <a:p>
            <a:r>
              <a:rPr lang="en-GB" sz="6000" dirty="0">
                <a:solidFill>
                  <a:srgbClr val="000000"/>
                </a:solidFill>
                <a:latin typeface="Arial - 59"/>
              </a:rPr>
              <a:t>12 + 4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2488FB2-CF18-417D-9EC2-2ACBD74B9507}"/>
              </a:ext>
            </a:extLst>
          </p:cNvPr>
          <p:cNvSpPr txBox="1"/>
          <p:nvPr/>
        </p:nvSpPr>
        <p:spPr>
          <a:xfrm>
            <a:off x="3067754" y="5377744"/>
            <a:ext cx="2988733" cy="193899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6000" dirty="0">
                <a:solidFill>
                  <a:srgbClr val="000000"/>
                </a:solidFill>
                <a:latin typeface="Arial - 59"/>
              </a:rPr>
              <a:t>23 + 14</a:t>
            </a:r>
          </a:p>
          <a:p>
            <a:r>
              <a:rPr lang="en-GB" sz="6000" dirty="0">
                <a:solidFill>
                  <a:srgbClr val="000000"/>
                </a:solidFill>
                <a:latin typeface="Arial - 59"/>
              </a:rPr>
              <a:t>35 + 13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2488FB2-CF18-417D-9EC2-2ACBD74B9507}"/>
              </a:ext>
            </a:extLst>
          </p:cNvPr>
          <p:cNvSpPr txBox="1"/>
          <p:nvPr/>
        </p:nvSpPr>
        <p:spPr>
          <a:xfrm>
            <a:off x="6155265" y="5360809"/>
            <a:ext cx="3680180" cy="76944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Arial - 59"/>
              </a:rPr>
              <a:t>56 + 42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2488FB2-CF18-417D-9EC2-2ACBD74B9507}"/>
              </a:ext>
            </a:extLst>
          </p:cNvPr>
          <p:cNvSpPr txBox="1"/>
          <p:nvPr/>
        </p:nvSpPr>
        <p:spPr>
          <a:xfrm>
            <a:off x="6056487" y="6261098"/>
            <a:ext cx="4315179" cy="76944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Arial - 59"/>
              </a:rPr>
              <a:t>41 + 35 </a:t>
            </a:r>
          </a:p>
        </p:txBody>
      </p:sp>
    </p:spTree>
    <p:extLst>
      <p:ext uri="{BB962C8B-B14F-4D97-AF65-F5344CB8AC3E}">
        <p14:creationId xmlns:p14="http://schemas.microsoft.com/office/powerpoint/2010/main" val="20610966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26273" y="102096"/>
            <a:ext cx="2596443" cy="5940779"/>
          </a:xfrm>
          <a:prstGeom prst="rect">
            <a:avLst/>
          </a:prstGeom>
          <a:gradFill flip="none" rotWithShape="1">
            <a:gsLst>
              <a:gs pos="0">
                <a:schemeClr val="accent1">
                  <a:satMod val="103000"/>
                  <a:lumMod val="102000"/>
                  <a:tint val="94000"/>
                  <a:alpha val="0"/>
                </a:schemeClr>
              </a:gs>
              <a:gs pos="50000">
                <a:schemeClr val="accent1">
                  <a:satMod val="110000"/>
                  <a:lumMod val="100000"/>
                  <a:shade val="100000"/>
                  <a:alpha val="0"/>
                </a:schemeClr>
              </a:gs>
              <a:gs pos="100000">
                <a:schemeClr val="accent1">
                  <a:lumMod val="99000"/>
                  <a:satMod val="120000"/>
                  <a:shade val="78000"/>
                  <a:alpha val="0"/>
                </a:schemeClr>
              </a:gs>
            </a:gsLst>
            <a:lin ang="5400000" scaled="0"/>
            <a:tileRect/>
          </a:gradFill>
          <a:ln w="57150" cmpd="sng">
            <a:solidFill>
              <a:srgbClr val="0000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876918" y="102096"/>
            <a:ext cx="2712155" cy="5943600"/>
          </a:xfrm>
          <a:prstGeom prst="rect">
            <a:avLst/>
          </a:prstGeom>
          <a:gradFill flip="none" rotWithShape="1">
            <a:gsLst>
              <a:gs pos="0">
                <a:schemeClr val="accent1">
                  <a:satMod val="103000"/>
                  <a:lumMod val="102000"/>
                  <a:tint val="94000"/>
                  <a:alpha val="0"/>
                </a:schemeClr>
              </a:gs>
              <a:gs pos="50000">
                <a:schemeClr val="accent1">
                  <a:satMod val="110000"/>
                  <a:lumMod val="100000"/>
                  <a:shade val="100000"/>
                  <a:alpha val="0"/>
                </a:schemeClr>
              </a:gs>
              <a:gs pos="100000">
                <a:schemeClr val="accent1">
                  <a:lumMod val="99000"/>
                  <a:satMod val="120000"/>
                  <a:shade val="78000"/>
                  <a:alpha val="0"/>
                </a:schemeClr>
              </a:gs>
            </a:gsLst>
            <a:lin ang="5400000" scaled="0"/>
            <a:tileRect/>
          </a:gradFill>
          <a:ln w="57150" cmpd="sng">
            <a:solidFill>
              <a:srgbClr val="0000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5775339" y="102096"/>
            <a:ext cx="4180009" cy="5943601"/>
          </a:xfrm>
          <a:prstGeom prst="rect">
            <a:avLst/>
          </a:prstGeom>
          <a:gradFill flip="none" rotWithShape="1">
            <a:gsLst>
              <a:gs pos="0">
                <a:schemeClr val="accent1">
                  <a:satMod val="103000"/>
                  <a:lumMod val="102000"/>
                  <a:tint val="94000"/>
                  <a:alpha val="0"/>
                </a:schemeClr>
              </a:gs>
              <a:gs pos="50000">
                <a:schemeClr val="accent1">
                  <a:satMod val="110000"/>
                  <a:lumMod val="100000"/>
                  <a:shade val="100000"/>
                  <a:alpha val="0"/>
                </a:schemeClr>
              </a:gs>
              <a:gs pos="100000">
                <a:schemeClr val="accent1">
                  <a:lumMod val="99000"/>
                  <a:satMod val="120000"/>
                  <a:shade val="78000"/>
                  <a:alpha val="0"/>
                </a:schemeClr>
              </a:gs>
            </a:gsLst>
            <a:lin ang="5400000" scaled="0"/>
            <a:tileRect/>
          </a:gradFill>
          <a:ln w="57150" cmpd="sng">
            <a:solidFill>
              <a:srgbClr val="0000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920034" y="437410"/>
            <a:ext cx="83199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u="sng" dirty="0">
                <a:solidFill>
                  <a:srgbClr val="000000"/>
                </a:solidFill>
                <a:latin typeface="Arial - 59"/>
              </a:rPr>
              <a:t>C/C1</a:t>
            </a:r>
            <a:r>
              <a:rPr lang="en-GB" sz="4800" dirty="0">
                <a:solidFill>
                  <a:srgbClr val="000000"/>
                </a:solidFill>
                <a:latin typeface="Arial - 59"/>
              </a:rPr>
              <a:t>          </a:t>
            </a:r>
            <a:r>
              <a:rPr lang="en-GB" sz="4800" u="sng" dirty="0">
                <a:solidFill>
                  <a:srgbClr val="000000"/>
                </a:solidFill>
                <a:latin typeface="Arial - 59"/>
              </a:rPr>
              <a:t>C2</a:t>
            </a:r>
            <a:r>
              <a:rPr lang="en-GB" sz="4800" dirty="0">
                <a:solidFill>
                  <a:srgbClr val="000000"/>
                </a:solidFill>
                <a:latin typeface="Arial - 59"/>
              </a:rPr>
              <a:t>              </a:t>
            </a:r>
            <a:r>
              <a:rPr lang="en-GB" sz="4800" u="sng" dirty="0">
                <a:solidFill>
                  <a:srgbClr val="000000"/>
                </a:solidFill>
                <a:latin typeface="Arial - 59"/>
              </a:rPr>
              <a:t>C3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67F230-B5D0-450F-F469-0B248CD6512F}"/>
              </a:ext>
            </a:extLst>
          </p:cNvPr>
          <p:cNvSpPr txBox="1"/>
          <p:nvPr/>
        </p:nvSpPr>
        <p:spPr>
          <a:xfrm>
            <a:off x="815201" y="1433173"/>
            <a:ext cx="1458767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>
                <a:solidFill>
                  <a:schemeClr val="tx2"/>
                </a:solidFill>
              </a:rPr>
              <a:t>11</a:t>
            </a:r>
          </a:p>
          <a:p>
            <a:pPr algn="ctr"/>
            <a:r>
              <a:rPr lang="en-US" sz="3200" dirty="0">
                <a:solidFill>
                  <a:schemeClr val="tx2"/>
                </a:solidFill>
              </a:rPr>
              <a:t>+ 2</a:t>
            </a:r>
          </a:p>
          <a:p>
            <a:pPr algn="ctr"/>
            <a:r>
              <a:rPr lang="en-US" sz="3200" dirty="0">
                <a:solidFill>
                  <a:schemeClr val="tx2"/>
                </a:solidFill>
              </a:rPr>
              <a:t>----</a:t>
            </a:r>
          </a:p>
          <a:p>
            <a:pPr algn="ctr"/>
            <a:r>
              <a:rPr lang="en-US" sz="3200" dirty="0">
                <a:solidFill>
                  <a:srgbClr val="FF0000"/>
                </a:solidFill>
              </a:rPr>
              <a:t> 13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7D33947-64EC-998F-DB22-135892030196}"/>
              </a:ext>
            </a:extLst>
          </p:cNvPr>
          <p:cNvSpPr txBox="1"/>
          <p:nvPr/>
        </p:nvSpPr>
        <p:spPr>
          <a:xfrm>
            <a:off x="1251284" y="3965820"/>
            <a:ext cx="102268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  <a:r>
              <a:rPr lang="en-GB" sz="2800" dirty="0">
                <a:solidFill>
                  <a:schemeClr val="tx2"/>
                </a:solidFill>
              </a:rPr>
              <a:t>12</a:t>
            </a:r>
          </a:p>
          <a:p>
            <a:r>
              <a:rPr lang="en-GB" sz="2800" dirty="0">
                <a:solidFill>
                  <a:schemeClr val="tx2"/>
                </a:solidFill>
              </a:rPr>
              <a:t>+ 4</a:t>
            </a:r>
          </a:p>
          <a:p>
            <a:r>
              <a:rPr lang="en-GB" sz="2800" dirty="0">
                <a:solidFill>
                  <a:schemeClr val="tx2"/>
                </a:solidFill>
              </a:rPr>
              <a:t>----</a:t>
            </a:r>
          </a:p>
          <a:p>
            <a:r>
              <a:rPr lang="en-GB" sz="2800" dirty="0">
                <a:solidFill>
                  <a:srgbClr val="FF0000"/>
                </a:solidFill>
              </a:rPr>
              <a:t> 16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C348BAC-1B63-BA09-A63F-85B88F285500}"/>
              </a:ext>
            </a:extLst>
          </p:cNvPr>
          <p:cNvCxnSpPr/>
          <p:nvPr/>
        </p:nvCxnSpPr>
        <p:spPr>
          <a:xfrm>
            <a:off x="433136" y="3663718"/>
            <a:ext cx="1985211" cy="0"/>
          </a:xfrm>
          <a:prstGeom prst="lin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E33F1D97-8672-20FF-B8DB-A0BF5441FA3A}"/>
              </a:ext>
            </a:extLst>
          </p:cNvPr>
          <p:cNvSpPr txBox="1"/>
          <p:nvPr/>
        </p:nvSpPr>
        <p:spPr>
          <a:xfrm>
            <a:off x="3934326" y="1433172"/>
            <a:ext cx="890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  </a:t>
            </a:r>
            <a:r>
              <a:rPr lang="en-GB" sz="2400" dirty="0">
                <a:solidFill>
                  <a:schemeClr val="tx2"/>
                </a:solidFill>
              </a:rPr>
              <a:t>23</a:t>
            </a:r>
          </a:p>
          <a:p>
            <a:r>
              <a:rPr lang="en-GB" sz="2400" dirty="0">
                <a:solidFill>
                  <a:schemeClr val="tx2"/>
                </a:solidFill>
              </a:rPr>
              <a:t>+14</a:t>
            </a:r>
          </a:p>
          <a:p>
            <a:r>
              <a:rPr lang="en-GB" sz="2400" dirty="0">
                <a:solidFill>
                  <a:schemeClr val="tx2"/>
                </a:solidFill>
              </a:rPr>
              <a:t>  ----</a:t>
            </a:r>
          </a:p>
          <a:p>
            <a:r>
              <a:rPr lang="en-GB" sz="2400" dirty="0">
                <a:solidFill>
                  <a:srgbClr val="FF0000"/>
                </a:solidFill>
              </a:rPr>
              <a:t>  37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AA21746-ADB8-916F-BA5C-67EE135ED6AF}"/>
              </a:ext>
            </a:extLst>
          </p:cNvPr>
          <p:cNvCxnSpPr/>
          <p:nvPr/>
        </p:nvCxnSpPr>
        <p:spPr>
          <a:xfrm>
            <a:off x="3208421" y="3605668"/>
            <a:ext cx="1985211" cy="0"/>
          </a:xfrm>
          <a:prstGeom prst="lin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FB1C0626-2F31-5552-E900-B06D92DF8F67}"/>
              </a:ext>
            </a:extLst>
          </p:cNvPr>
          <p:cNvSpPr txBox="1"/>
          <p:nvPr/>
        </p:nvSpPr>
        <p:spPr>
          <a:xfrm>
            <a:off x="3844089" y="4014332"/>
            <a:ext cx="107081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tx2"/>
                </a:solidFill>
              </a:rPr>
              <a:t>  35</a:t>
            </a:r>
          </a:p>
          <a:p>
            <a:r>
              <a:rPr lang="en-GB" sz="2800" dirty="0">
                <a:solidFill>
                  <a:schemeClr val="tx2"/>
                </a:solidFill>
              </a:rPr>
              <a:t>+13</a:t>
            </a:r>
          </a:p>
          <a:p>
            <a:r>
              <a:rPr lang="en-GB" sz="2800" dirty="0">
                <a:solidFill>
                  <a:schemeClr val="tx2"/>
                </a:solidFill>
              </a:rPr>
              <a:t>  ----</a:t>
            </a:r>
          </a:p>
          <a:p>
            <a:r>
              <a:rPr lang="en-GB" sz="2800" dirty="0">
                <a:solidFill>
                  <a:srgbClr val="FF0000"/>
                </a:solidFill>
              </a:rPr>
              <a:t>  48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912A79D-BD33-B7A9-404B-3135F9FBF3AF}"/>
              </a:ext>
            </a:extLst>
          </p:cNvPr>
          <p:cNvSpPr txBox="1"/>
          <p:nvPr/>
        </p:nvSpPr>
        <p:spPr>
          <a:xfrm>
            <a:off x="7134725" y="1433172"/>
            <a:ext cx="1275348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tx2"/>
                </a:solidFill>
              </a:rPr>
              <a:t>  56</a:t>
            </a:r>
          </a:p>
          <a:p>
            <a:r>
              <a:rPr lang="en-GB" sz="2800" dirty="0">
                <a:solidFill>
                  <a:schemeClr val="tx2"/>
                </a:solidFill>
              </a:rPr>
              <a:t>+42</a:t>
            </a:r>
          </a:p>
          <a:p>
            <a:r>
              <a:rPr lang="en-GB" sz="2800" dirty="0">
                <a:solidFill>
                  <a:schemeClr val="tx2"/>
                </a:solidFill>
              </a:rPr>
              <a:t>  ----</a:t>
            </a:r>
          </a:p>
          <a:p>
            <a:r>
              <a:rPr lang="en-GB" sz="2800" dirty="0">
                <a:solidFill>
                  <a:srgbClr val="FF0000"/>
                </a:solidFill>
              </a:rPr>
              <a:t>   98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43515D1E-4DF6-44D6-26A3-4694307F4817}"/>
              </a:ext>
            </a:extLst>
          </p:cNvPr>
          <p:cNvCxnSpPr/>
          <p:nvPr/>
        </p:nvCxnSpPr>
        <p:spPr>
          <a:xfrm>
            <a:off x="6717631" y="3605668"/>
            <a:ext cx="1985211" cy="0"/>
          </a:xfrm>
          <a:prstGeom prst="lin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6AA24B48-81EC-4EB0-0E72-6047795AC362}"/>
              </a:ext>
            </a:extLst>
          </p:cNvPr>
          <p:cNvSpPr txBox="1"/>
          <p:nvPr/>
        </p:nvSpPr>
        <p:spPr>
          <a:xfrm>
            <a:off x="7255243" y="3962283"/>
            <a:ext cx="909985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     </a:t>
            </a:r>
            <a:r>
              <a:rPr lang="en-GB" sz="2800" dirty="0">
                <a:solidFill>
                  <a:schemeClr val="tx2"/>
                </a:solidFill>
              </a:rPr>
              <a:t>41</a:t>
            </a:r>
          </a:p>
          <a:p>
            <a:r>
              <a:rPr lang="en-GB" sz="2800" dirty="0">
                <a:solidFill>
                  <a:schemeClr val="tx2"/>
                </a:solidFill>
              </a:rPr>
              <a:t>+ 35</a:t>
            </a:r>
          </a:p>
          <a:p>
            <a:r>
              <a:rPr lang="en-GB" sz="2800" dirty="0">
                <a:solidFill>
                  <a:schemeClr val="tx2"/>
                </a:solidFill>
              </a:rPr>
              <a:t>  ----</a:t>
            </a:r>
          </a:p>
          <a:p>
            <a:r>
              <a:rPr lang="en-GB" sz="2800" dirty="0">
                <a:solidFill>
                  <a:srgbClr val="FF0000"/>
                </a:solidFill>
              </a:rPr>
              <a:t>   76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1283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0BF9DD-861E-CD8A-8412-9EC9A4489C4D}"/>
              </a:ext>
            </a:extLst>
          </p:cNvPr>
          <p:cNvSpPr txBox="1"/>
          <p:nvPr/>
        </p:nvSpPr>
        <p:spPr>
          <a:xfrm>
            <a:off x="998621" y="1467853"/>
            <a:ext cx="750770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Let’s watch a video to help us understand regrouping.</a:t>
            </a:r>
          </a:p>
          <a:p>
            <a:endParaRPr lang="en-GB" sz="3600" dirty="0"/>
          </a:p>
          <a:p>
            <a:endParaRPr lang="en-GB" sz="3600" dirty="0"/>
          </a:p>
          <a:p>
            <a:r>
              <a:rPr lang="en-GB" sz="3600" dirty="0">
                <a:hlinkClick r:id="rId2"/>
              </a:rPr>
              <a:t>https://www.youtube.com/watch?v=lo1x-fENJwI</a:t>
            </a:r>
            <a:endParaRPr lang="en-GB" sz="3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98966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1A030-EE98-78F5-8BC5-0F65DF0690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48" y="1301605"/>
            <a:ext cx="8659337" cy="602768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D338337-63DA-4BDE-9273-7A965873CFAE}"/>
              </a:ext>
            </a:extLst>
          </p:cNvPr>
          <p:cNvSpPr txBox="1"/>
          <p:nvPr/>
        </p:nvSpPr>
        <p:spPr>
          <a:xfrm>
            <a:off x="8557362" y="290710"/>
            <a:ext cx="1138767" cy="769441"/>
          </a:xfrm>
          <a:prstGeom prst="rect">
            <a:avLst/>
          </a:prstGeom>
          <a:solidFill>
            <a:srgbClr val="FFFF00"/>
          </a:solidFill>
        </p:spPr>
        <p:txBody>
          <a:bodyPr vert="horz" wrap="square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I do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E448190-269E-1C16-AD03-82DCBABC6A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6745" y="1311944"/>
            <a:ext cx="415174" cy="219798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BE011D3-86E1-21A8-C4F6-F63A18554303}"/>
              </a:ext>
            </a:extLst>
          </p:cNvPr>
          <p:cNvSpPr txBox="1"/>
          <p:nvPr/>
        </p:nvSpPr>
        <p:spPr>
          <a:xfrm>
            <a:off x="3814612" y="290710"/>
            <a:ext cx="2474860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8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17 + 14 =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1DCAC7E-3A6B-0527-8D2A-C9F7FA5B34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26745" y="3801266"/>
            <a:ext cx="402796" cy="61762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1CEAE14-F5AE-2A19-D6A7-D6043AF074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0693" y="1301605"/>
            <a:ext cx="415174" cy="21979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C47444A-49B0-7D15-6432-16E37D9810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0000" y="3810000"/>
            <a:ext cx="402796" cy="61762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6118C9E-5809-005D-E14A-5F99505DF8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53255" y="3849549"/>
            <a:ext cx="402796" cy="61762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66CC30B-F22C-E6E4-BADB-A6B61D9F4C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5033" y="4580475"/>
            <a:ext cx="402796" cy="6176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75B8D3-143C-FED8-0929-A3C2233AEBA2}"/>
              </a:ext>
            </a:extLst>
          </p:cNvPr>
          <p:cNvSpPr txBox="1"/>
          <p:nvPr/>
        </p:nvSpPr>
        <p:spPr>
          <a:xfrm>
            <a:off x="974558" y="2165684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2434D9-56F7-C959-8843-544B919B9EDC}"/>
              </a:ext>
            </a:extLst>
          </p:cNvPr>
          <p:cNvSpPr txBox="1"/>
          <p:nvPr/>
        </p:nvSpPr>
        <p:spPr>
          <a:xfrm>
            <a:off x="2918326" y="2165684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C6C6F8-0336-EB8C-3B9F-100C27A4A4D7}"/>
              </a:ext>
            </a:extLst>
          </p:cNvPr>
          <p:cNvSpPr txBox="1"/>
          <p:nvPr/>
        </p:nvSpPr>
        <p:spPr>
          <a:xfrm>
            <a:off x="974558" y="3965956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94A84C9-EC30-57DA-76E6-923B8DEB56FD}"/>
              </a:ext>
            </a:extLst>
          </p:cNvPr>
          <p:cNvSpPr txBox="1"/>
          <p:nvPr/>
        </p:nvSpPr>
        <p:spPr>
          <a:xfrm>
            <a:off x="2961105" y="3965956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81547B5-837D-D3CA-5AE3-C1D32D5EA8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5033" y="2869932"/>
            <a:ext cx="402796" cy="61762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B57885B-1DA8-6F94-3BDA-4B114E012F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855" y="1912095"/>
            <a:ext cx="415174" cy="219798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6F8A6A5-12D0-253F-828E-F615F9E7DE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013" y="4620692"/>
            <a:ext cx="415174" cy="219798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BA8CB10-DF09-FB9E-6A23-44BCA71DA9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4285" y="4576463"/>
            <a:ext cx="402796" cy="61762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46DA762-8140-EE1F-BFA5-BF9642EAFF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8599" y="4576463"/>
            <a:ext cx="402796" cy="61762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2230B19-D3FB-883D-F6B0-31CA2DE224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4780" y="4576464"/>
            <a:ext cx="402796" cy="61762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B6F78C1-4211-B171-0619-791B21C941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4285" y="2892303"/>
            <a:ext cx="402796" cy="6176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635A7EA-DBB3-EA2A-A935-C9C2A8E0A8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6005" y="2892303"/>
            <a:ext cx="402796" cy="61762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2164020-0622-952D-2528-7F306D9645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26849" y="2892302"/>
            <a:ext cx="402796" cy="61762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AB023EA-0BE3-3748-437D-CE77F4ADD5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87693" y="2892302"/>
            <a:ext cx="402796" cy="61762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B2354B4-0D3A-F67E-3AA0-1D45631A9A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1227" y="3626718"/>
            <a:ext cx="402796" cy="61762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BB80A83-AD39-325D-8FDE-AFF6AC606A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3710" y="3626717"/>
            <a:ext cx="402796" cy="617621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106D53CE-A88E-B983-F18F-D17A2A07A132}"/>
              </a:ext>
            </a:extLst>
          </p:cNvPr>
          <p:cNvSpPr txBox="1"/>
          <p:nvPr/>
        </p:nvSpPr>
        <p:spPr>
          <a:xfrm>
            <a:off x="4818661" y="5775430"/>
            <a:ext cx="5077326" cy="17543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Steps to Success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line up the digits in the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tens and ones columns</a:t>
            </a:r>
            <a:endParaRPr lang="en-GB" sz="18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make the numbers using dienes.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start adding from the ones column</a:t>
            </a:r>
            <a:endParaRPr lang="en-GB" sz="18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check if I need to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regroup.</a:t>
            </a:r>
            <a:endParaRPr lang="en-GB" sz="18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add the digits in the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tens column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0893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1A030-EE98-78F5-8BC5-0F65DF0690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48" y="1301605"/>
            <a:ext cx="8659337" cy="602768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D338337-63DA-4BDE-9273-7A965873CFAE}"/>
              </a:ext>
            </a:extLst>
          </p:cNvPr>
          <p:cNvSpPr txBox="1"/>
          <p:nvPr/>
        </p:nvSpPr>
        <p:spPr>
          <a:xfrm>
            <a:off x="8557362" y="290710"/>
            <a:ext cx="1138767" cy="769441"/>
          </a:xfrm>
          <a:prstGeom prst="rect">
            <a:avLst/>
          </a:prstGeom>
          <a:solidFill>
            <a:srgbClr val="FFFF00"/>
          </a:solidFill>
        </p:spPr>
        <p:txBody>
          <a:bodyPr vert="horz" wrap="square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I do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E448190-269E-1C16-AD03-82DCBABC6A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6745" y="1311944"/>
            <a:ext cx="415174" cy="219798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BE011D3-86E1-21A8-C4F6-F63A18554303}"/>
              </a:ext>
            </a:extLst>
          </p:cNvPr>
          <p:cNvSpPr txBox="1"/>
          <p:nvPr/>
        </p:nvSpPr>
        <p:spPr>
          <a:xfrm>
            <a:off x="3814612" y="290710"/>
            <a:ext cx="2474860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8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17 + 14 =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1DCAC7E-3A6B-0527-8D2A-C9F7FA5B34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26745" y="3801266"/>
            <a:ext cx="402796" cy="61762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1CEAE14-F5AE-2A19-D6A7-D6043AF074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0693" y="1301605"/>
            <a:ext cx="415174" cy="21979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C47444A-49B0-7D15-6432-16E37D9810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0000" y="3810000"/>
            <a:ext cx="402796" cy="61762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6118C9E-5809-005D-E14A-5F99505DF8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53255" y="3849549"/>
            <a:ext cx="402796" cy="61762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66CC30B-F22C-E6E4-BADB-A6B61D9F4C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5033" y="4580475"/>
            <a:ext cx="402796" cy="6176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75B8D3-143C-FED8-0929-A3C2233AEBA2}"/>
              </a:ext>
            </a:extLst>
          </p:cNvPr>
          <p:cNvSpPr txBox="1"/>
          <p:nvPr/>
        </p:nvSpPr>
        <p:spPr>
          <a:xfrm>
            <a:off x="974558" y="2165684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2434D9-56F7-C959-8843-544B919B9EDC}"/>
              </a:ext>
            </a:extLst>
          </p:cNvPr>
          <p:cNvSpPr txBox="1"/>
          <p:nvPr/>
        </p:nvSpPr>
        <p:spPr>
          <a:xfrm>
            <a:off x="2918326" y="2165684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C6C6F8-0336-EB8C-3B9F-100C27A4A4D7}"/>
              </a:ext>
            </a:extLst>
          </p:cNvPr>
          <p:cNvSpPr txBox="1"/>
          <p:nvPr/>
        </p:nvSpPr>
        <p:spPr>
          <a:xfrm>
            <a:off x="974558" y="3965956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94A84C9-EC30-57DA-76E6-923B8DEB56FD}"/>
              </a:ext>
            </a:extLst>
          </p:cNvPr>
          <p:cNvSpPr txBox="1"/>
          <p:nvPr/>
        </p:nvSpPr>
        <p:spPr>
          <a:xfrm>
            <a:off x="2961105" y="3965956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81547B5-837D-D3CA-5AE3-C1D32D5EA8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5033" y="2869932"/>
            <a:ext cx="402796" cy="61762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B57885B-1DA8-6F94-3BDA-4B114E012F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855" y="1912095"/>
            <a:ext cx="415174" cy="219798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6F8A6A5-12D0-253F-828E-F615F9E7DE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013" y="4620692"/>
            <a:ext cx="415174" cy="219798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BA8CB10-DF09-FB9E-6A23-44BCA71DA9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4285" y="4576463"/>
            <a:ext cx="402796" cy="61762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46DA762-8140-EE1F-BFA5-BF9642EAFF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8599" y="4576463"/>
            <a:ext cx="402796" cy="61762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2230B19-D3FB-883D-F6B0-31CA2DE224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4780" y="4576464"/>
            <a:ext cx="402796" cy="61762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B6F78C1-4211-B171-0619-791B21C941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4285" y="2892303"/>
            <a:ext cx="402796" cy="6176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635A7EA-DBB3-EA2A-A935-C9C2A8E0A8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6005" y="2892303"/>
            <a:ext cx="402796" cy="61762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2164020-0622-952D-2528-7F306D9645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26849" y="2892302"/>
            <a:ext cx="402796" cy="61762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AB023EA-0BE3-3748-437D-CE77F4ADD5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87693" y="2892302"/>
            <a:ext cx="402796" cy="61762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B2354B4-0D3A-F67E-3AA0-1D45631A9A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1227" y="3626718"/>
            <a:ext cx="402796" cy="61762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BB80A83-AD39-325D-8FDE-AFF6AC606A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3710" y="3626717"/>
            <a:ext cx="402796" cy="617621"/>
          </a:xfrm>
          <a:prstGeom prst="rect">
            <a:avLst/>
          </a:prstGeom>
        </p:spPr>
      </p:pic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6F1488EF-02C5-CA8E-47D7-0A3BF4AF1702}"/>
              </a:ext>
            </a:extLst>
          </p:cNvPr>
          <p:cNvCxnSpPr>
            <a:cxnSpLocks/>
          </p:cNvCxnSpPr>
          <p:nvPr/>
        </p:nvCxnSpPr>
        <p:spPr>
          <a:xfrm>
            <a:off x="3366821" y="435331"/>
            <a:ext cx="0" cy="866274"/>
          </a:xfrm>
          <a:prstGeom prst="straightConnector1">
            <a:avLst/>
          </a:prstGeom>
          <a:ln w="5715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D7584D0C-5B6A-F68F-47F9-8BA610E17401}"/>
              </a:ext>
            </a:extLst>
          </p:cNvPr>
          <p:cNvSpPr txBox="1"/>
          <p:nvPr/>
        </p:nvSpPr>
        <p:spPr>
          <a:xfrm>
            <a:off x="4818661" y="5763398"/>
            <a:ext cx="5077326" cy="17543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Steps to Success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line up the digits in the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tens and ones columns</a:t>
            </a:r>
            <a:endParaRPr lang="en-GB" sz="18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make the numbers using dienes.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start adding from the ones column</a:t>
            </a:r>
            <a:endParaRPr lang="en-GB" sz="18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check if I need to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regroup.</a:t>
            </a:r>
            <a:endParaRPr lang="en-GB" sz="18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add the digits in the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tens column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7598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66667E-6 L 0.15047 -0.1212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16" y="-60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66667E-6 L 0.14157 -0.1212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78" y="-60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66667E-6 L 0.14485 -0.1212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34" y="-60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1A030-EE98-78F5-8BC5-0F65DF0690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48" y="1301605"/>
            <a:ext cx="8659337" cy="602768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D338337-63DA-4BDE-9273-7A965873CFAE}"/>
              </a:ext>
            </a:extLst>
          </p:cNvPr>
          <p:cNvSpPr txBox="1"/>
          <p:nvPr/>
        </p:nvSpPr>
        <p:spPr>
          <a:xfrm>
            <a:off x="8557362" y="290710"/>
            <a:ext cx="1138767" cy="769441"/>
          </a:xfrm>
          <a:prstGeom prst="rect">
            <a:avLst/>
          </a:prstGeom>
          <a:solidFill>
            <a:srgbClr val="FFFF00"/>
          </a:solidFill>
        </p:spPr>
        <p:txBody>
          <a:bodyPr vert="horz" wrap="square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I do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E448190-269E-1C16-AD03-82DCBABC6A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6745" y="1311944"/>
            <a:ext cx="415174" cy="219798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BE011D3-86E1-21A8-C4F6-F63A18554303}"/>
              </a:ext>
            </a:extLst>
          </p:cNvPr>
          <p:cNvSpPr txBox="1"/>
          <p:nvPr/>
        </p:nvSpPr>
        <p:spPr>
          <a:xfrm>
            <a:off x="3814612" y="290710"/>
            <a:ext cx="2474860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8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17 + 14 =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1DCAC7E-3A6B-0527-8D2A-C9F7FA5B34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26745" y="3801266"/>
            <a:ext cx="402796" cy="61762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1CEAE14-F5AE-2A19-D6A7-D6043AF074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0693" y="1301605"/>
            <a:ext cx="415174" cy="21979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C47444A-49B0-7D15-6432-16E37D9810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0000" y="3810000"/>
            <a:ext cx="402796" cy="61762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6118C9E-5809-005D-E14A-5F99505DF8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53255" y="3849549"/>
            <a:ext cx="402796" cy="61762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66CC30B-F22C-E6E4-BADB-A6B61D9F4C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0987" y="3626717"/>
            <a:ext cx="402796" cy="6176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75B8D3-143C-FED8-0929-A3C2233AEBA2}"/>
              </a:ext>
            </a:extLst>
          </p:cNvPr>
          <p:cNvSpPr txBox="1"/>
          <p:nvPr/>
        </p:nvSpPr>
        <p:spPr>
          <a:xfrm>
            <a:off x="974558" y="2165684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2434D9-56F7-C959-8843-544B919B9EDC}"/>
              </a:ext>
            </a:extLst>
          </p:cNvPr>
          <p:cNvSpPr txBox="1"/>
          <p:nvPr/>
        </p:nvSpPr>
        <p:spPr>
          <a:xfrm>
            <a:off x="2918326" y="2165684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C6C6F8-0336-EB8C-3B9F-100C27A4A4D7}"/>
              </a:ext>
            </a:extLst>
          </p:cNvPr>
          <p:cNvSpPr txBox="1"/>
          <p:nvPr/>
        </p:nvSpPr>
        <p:spPr>
          <a:xfrm>
            <a:off x="974558" y="3965956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94A84C9-EC30-57DA-76E6-923B8DEB56FD}"/>
              </a:ext>
            </a:extLst>
          </p:cNvPr>
          <p:cNvSpPr txBox="1"/>
          <p:nvPr/>
        </p:nvSpPr>
        <p:spPr>
          <a:xfrm>
            <a:off x="2961105" y="3965956"/>
            <a:ext cx="1203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81547B5-837D-D3CA-5AE3-C1D32D5EA8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5033" y="2869932"/>
            <a:ext cx="402796" cy="61762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B57885B-1DA8-6F94-3BDA-4B114E012F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855" y="1912095"/>
            <a:ext cx="415174" cy="219798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6F8A6A5-12D0-253F-828E-F615F9E7DE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013" y="4620692"/>
            <a:ext cx="415174" cy="219798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BA8CB10-DF09-FB9E-6A23-44BCA71DA9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26849" y="3560084"/>
            <a:ext cx="402796" cy="61762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46DA762-8140-EE1F-BFA5-BF9642EAFF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4126" y="3591074"/>
            <a:ext cx="402796" cy="61762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2230B19-D3FB-883D-F6B0-31CA2DE224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4780" y="4576464"/>
            <a:ext cx="402796" cy="61762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B6F78C1-4211-B171-0619-791B21C941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4285" y="2892303"/>
            <a:ext cx="402796" cy="6176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635A7EA-DBB3-EA2A-A935-C9C2A8E0A8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6005" y="2892303"/>
            <a:ext cx="402796" cy="61762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2164020-0622-952D-2528-7F306D9645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26849" y="2892302"/>
            <a:ext cx="402796" cy="61762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AB023EA-0BE3-3748-437D-CE77F4ADD5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87693" y="2892302"/>
            <a:ext cx="402796" cy="61762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B2354B4-0D3A-F67E-3AA0-1D45631A9A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1227" y="3626718"/>
            <a:ext cx="402796" cy="61762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BB80A83-AD39-325D-8FDE-AFF6AC606A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3710" y="3626717"/>
            <a:ext cx="402796" cy="617621"/>
          </a:xfrm>
          <a:prstGeom prst="rect">
            <a:avLst/>
          </a:prstGeom>
        </p:spPr>
      </p:pic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6F1488EF-02C5-CA8E-47D7-0A3BF4AF1702}"/>
              </a:ext>
            </a:extLst>
          </p:cNvPr>
          <p:cNvCxnSpPr>
            <a:cxnSpLocks/>
          </p:cNvCxnSpPr>
          <p:nvPr/>
        </p:nvCxnSpPr>
        <p:spPr>
          <a:xfrm>
            <a:off x="3366821" y="435331"/>
            <a:ext cx="0" cy="866274"/>
          </a:xfrm>
          <a:prstGeom prst="straightConnector1">
            <a:avLst/>
          </a:prstGeom>
          <a:ln w="5715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>
            <a:extLst>
              <a:ext uri="{FF2B5EF4-FFF2-40B4-BE49-F238E27FC236}">
                <a16:creationId xmlns:a16="http://schemas.microsoft.com/office/drawing/2014/main" id="{42776865-AD90-9181-9878-4BF21713D1AA}"/>
              </a:ext>
            </a:extLst>
          </p:cNvPr>
          <p:cNvSpPr/>
          <p:nvPr/>
        </p:nvSpPr>
        <p:spPr>
          <a:xfrm>
            <a:off x="5811521" y="1825761"/>
            <a:ext cx="1977132" cy="800309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19B9E4FB-FFAD-7E9B-8D1E-1808A58DEE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541" y="6111831"/>
            <a:ext cx="415174" cy="2197980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C2F6E8A6-FE6A-A421-2965-DED01649AF24}"/>
              </a:ext>
            </a:extLst>
          </p:cNvPr>
          <p:cNvSpPr txBox="1"/>
          <p:nvPr/>
        </p:nvSpPr>
        <p:spPr>
          <a:xfrm>
            <a:off x="3105350" y="6379824"/>
            <a:ext cx="7820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515B847-17BF-C868-59C4-D13B57787633}"/>
              </a:ext>
            </a:extLst>
          </p:cNvPr>
          <p:cNvSpPr txBox="1"/>
          <p:nvPr/>
        </p:nvSpPr>
        <p:spPr>
          <a:xfrm>
            <a:off x="1266715" y="6379823"/>
            <a:ext cx="7820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/>
                </a:solidFill>
              </a:rPr>
              <a:t>3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D336CBCA-2D66-184E-743B-9EB35A83EDDB}"/>
              </a:ext>
            </a:extLst>
          </p:cNvPr>
          <p:cNvCxnSpPr>
            <a:cxnSpLocks/>
          </p:cNvCxnSpPr>
          <p:nvPr/>
        </p:nvCxnSpPr>
        <p:spPr>
          <a:xfrm>
            <a:off x="556642" y="1045821"/>
            <a:ext cx="0" cy="866274"/>
          </a:xfrm>
          <a:prstGeom prst="straightConnector1">
            <a:avLst/>
          </a:prstGeom>
          <a:ln w="571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6B25F8A9-1693-0DEF-9D76-8F77F586438F}"/>
              </a:ext>
            </a:extLst>
          </p:cNvPr>
          <p:cNvSpPr txBox="1"/>
          <p:nvPr/>
        </p:nvSpPr>
        <p:spPr>
          <a:xfrm>
            <a:off x="4818661" y="5763398"/>
            <a:ext cx="5077326" cy="17543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Steps to Success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line up the digits in the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tens and ones columns</a:t>
            </a:r>
            <a:endParaRPr lang="en-GB" sz="18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make the numbers using dienes.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start adding from the ones column</a:t>
            </a:r>
            <a:endParaRPr lang="en-GB" sz="18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check if I need to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regroup.</a:t>
            </a:r>
            <a:endParaRPr lang="en-GB" sz="1800" dirty="0">
              <a:solidFill>
                <a:srgbClr val="FF0000"/>
              </a:solidFill>
              <a:latin typeface="Letter-join Plus 36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FF0000"/>
                </a:solidFill>
                <a:latin typeface="Letter-join Plus 36" panose="02000505000000020003" pitchFamily="50" charset="0"/>
              </a:rPr>
              <a:t>I can add the digits in the </a:t>
            </a:r>
            <a:r>
              <a:rPr lang="en-GB" sz="1800" b="1" dirty="0">
                <a:solidFill>
                  <a:srgbClr val="FF0000"/>
                </a:solidFill>
                <a:latin typeface="Letter-join Plus 36" panose="02000505000000020003" pitchFamily="50" charset="0"/>
              </a:rPr>
              <a:t>tens column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8807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0" grpId="0"/>
      <p:bldP spid="3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5881513" y="4433610"/>
            <a:ext cx="4165600" cy="2878669"/>
          </a:xfrm>
          <a:prstGeom prst="rect">
            <a:avLst/>
          </a:prstGeom>
          <a:gradFill flip="none" rotWithShape="1">
            <a:gsLst>
              <a:gs pos="0">
                <a:schemeClr val="accent1">
                  <a:satMod val="103000"/>
                  <a:lumMod val="102000"/>
                  <a:tint val="94000"/>
                  <a:alpha val="0"/>
                </a:schemeClr>
              </a:gs>
              <a:gs pos="50000">
                <a:schemeClr val="accent1">
                  <a:satMod val="110000"/>
                  <a:lumMod val="100000"/>
                  <a:shade val="100000"/>
                  <a:alpha val="0"/>
                </a:schemeClr>
              </a:gs>
              <a:gs pos="100000">
                <a:schemeClr val="accent1">
                  <a:lumMod val="99000"/>
                  <a:satMod val="120000"/>
                  <a:shade val="78000"/>
                  <a:alpha val="0"/>
                </a:schemeClr>
              </a:gs>
            </a:gsLst>
            <a:lin ang="5400000" scaled="0"/>
            <a:tileRect/>
          </a:gradFill>
          <a:ln w="57150" cmpd="sng">
            <a:solidFill>
              <a:srgbClr val="0000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918178" y="4456288"/>
            <a:ext cx="2952044" cy="2878669"/>
          </a:xfrm>
          <a:prstGeom prst="rect">
            <a:avLst/>
          </a:prstGeom>
          <a:gradFill flip="none" rotWithShape="1">
            <a:gsLst>
              <a:gs pos="0">
                <a:schemeClr val="accent1">
                  <a:satMod val="103000"/>
                  <a:lumMod val="102000"/>
                  <a:tint val="94000"/>
                  <a:alpha val="0"/>
                </a:schemeClr>
              </a:gs>
              <a:gs pos="50000">
                <a:schemeClr val="accent1">
                  <a:satMod val="110000"/>
                  <a:lumMod val="100000"/>
                  <a:shade val="100000"/>
                  <a:alpha val="0"/>
                </a:schemeClr>
              </a:gs>
              <a:gs pos="100000">
                <a:schemeClr val="accent1">
                  <a:lumMod val="99000"/>
                  <a:satMod val="120000"/>
                  <a:shade val="78000"/>
                  <a:alpha val="0"/>
                </a:schemeClr>
              </a:gs>
            </a:gsLst>
            <a:lin ang="5400000" scaled="0"/>
            <a:tileRect/>
          </a:gradFill>
          <a:ln w="57150" cmpd="sng">
            <a:solidFill>
              <a:srgbClr val="0000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10444" y="4459110"/>
            <a:ext cx="2596443" cy="2878669"/>
          </a:xfrm>
          <a:prstGeom prst="rect">
            <a:avLst/>
          </a:prstGeom>
          <a:gradFill flip="none" rotWithShape="1">
            <a:gsLst>
              <a:gs pos="0">
                <a:schemeClr val="accent1">
                  <a:satMod val="103000"/>
                  <a:lumMod val="102000"/>
                  <a:tint val="94000"/>
                  <a:alpha val="0"/>
                </a:schemeClr>
              </a:gs>
              <a:gs pos="50000">
                <a:schemeClr val="accent1">
                  <a:satMod val="110000"/>
                  <a:lumMod val="100000"/>
                  <a:shade val="100000"/>
                  <a:alpha val="0"/>
                </a:schemeClr>
              </a:gs>
              <a:gs pos="100000">
                <a:schemeClr val="accent1">
                  <a:lumMod val="99000"/>
                  <a:satMod val="120000"/>
                  <a:shade val="78000"/>
                  <a:alpha val="0"/>
                </a:schemeClr>
              </a:gs>
            </a:gsLst>
            <a:lin ang="5400000" scaled="0"/>
            <a:tileRect/>
          </a:gradFill>
          <a:ln w="57150" cmpd="sng">
            <a:solidFill>
              <a:srgbClr val="0000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488FB2-CF18-417D-9EC2-2ACBD74B9507}"/>
              </a:ext>
            </a:extLst>
          </p:cNvPr>
          <p:cNvSpPr txBox="1"/>
          <p:nvPr/>
        </p:nvSpPr>
        <p:spPr>
          <a:xfrm>
            <a:off x="334536" y="1553950"/>
            <a:ext cx="9144605" cy="255454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1143000" indent="-1143000">
              <a:buAutoNum type="arabicParenR"/>
            </a:pPr>
            <a:r>
              <a:rPr lang="en-GB" sz="4000" dirty="0">
                <a:solidFill>
                  <a:srgbClr val="000000"/>
                </a:solidFill>
                <a:latin typeface="NTFPreCursivefk" panose="03000400000000000000" pitchFamily="66" charset="0"/>
              </a:rPr>
              <a:t>Make your number using dienes.</a:t>
            </a:r>
          </a:p>
          <a:p>
            <a:pPr marL="1143000" indent="-1143000">
              <a:buAutoNum type="arabicParenR"/>
            </a:pPr>
            <a:r>
              <a:rPr lang="en-GB" sz="4000" dirty="0">
                <a:solidFill>
                  <a:srgbClr val="000000"/>
                </a:solidFill>
                <a:latin typeface="NTFPreCursivefk" panose="03000400000000000000" pitchFamily="66" charset="0"/>
              </a:rPr>
              <a:t>Start adding the ones first. </a:t>
            </a:r>
          </a:p>
          <a:p>
            <a:pPr marL="1143000" indent="-1143000">
              <a:buAutoNum type="arabicParenR"/>
            </a:pPr>
            <a:r>
              <a:rPr lang="en-GB" sz="4000" dirty="0">
                <a:solidFill>
                  <a:srgbClr val="000000"/>
                </a:solidFill>
                <a:latin typeface="NTFPreCursivefk" panose="03000400000000000000" pitchFamily="66" charset="0"/>
              </a:rPr>
              <a:t>Check if you need to regroup. </a:t>
            </a:r>
          </a:p>
          <a:p>
            <a:pPr marL="1143000" indent="-1143000">
              <a:buAutoNum type="arabicParenR"/>
            </a:pPr>
            <a:r>
              <a:rPr lang="en-GB" sz="4000" dirty="0">
                <a:solidFill>
                  <a:srgbClr val="000000"/>
                </a:solidFill>
                <a:latin typeface="NTFPreCursivefk" panose="03000400000000000000" pitchFamily="66" charset="0"/>
              </a:rPr>
              <a:t>Add the tens.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1576B4-A116-4DEB-BED3-49B77974BAB6}"/>
              </a:ext>
            </a:extLst>
          </p:cNvPr>
          <p:cNvSpPr txBox="1"/>
          <p:nvPr/>
        </p:nvSpPr>
        <p:spPr>
          <a:xfrm>
            <a:off x="310444" y="809582"/>
            <a:ext cx="10062121" cy="76944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Use the column method to solve </a:t>
            </a:r>
            <a:r>
              <a:rPr lang="en-GB" sz="4400" b="1" u="sng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addition</a:t>
            </a:r>
            <a:r>
              <a:rPr lang="en-GB" sz="44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 problems.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338337-63DA-4BDE-9273-7A965873CFAE}"/>
              </a:ext>
            </a:extLst>
          </p:cNvPr>
          <p:cNvSpPr txBox="1"/>
          <p:nvPr/>
        </p:nvSpPr>
        <p:spPr>
          <a:xfrm>
            <a:off x="7374646" y="33128"/>
            <a:ext cx="2661176" cy="769441"/>
          </a:xfrm>
          <a:prstGeom prst="rect">
            <a:avLst/>
          </a:prstGeom>
          <a:solidFill>
            <a:srgbClr val="FFFF00"/>
          </a:solidFill>
        </p:spPr>
        <p:txBody>
          <a:bodyPr vert="horz" wrap="square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Your turn</a:t>
            </a:r>
          </a:p>
        </p:txBody>
      </p:sp>
      <p:sp>
        <p:nvSpPr>
          <p:cNvPr id="2" name="Rectangle 1"/>
          <p:cNvSpPr/>
          <p:nvPr/>
        </p:nvSpPr>
        <p:spPr>
          <a:xfrm>
            <a:off x="1049846" y="4542556"/>
            <a:ext cx="83199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u="sng" dirty="0">
                <a:solidFill>
                  <a:srgbClr val="000000"/>
                </a:solidFill>
                <a:latin typeface="Arial - 59"/>
              </a:rPr>
              <a:t>C/C1</a:t>
            </a:r>
            <a:r>
              <a:rPr lang="en-GB" sz="4800" dirty="0">
                <a:solidFill>
                  <a:srgbClr val="000000"/>
                </a:solidFill>
                <a:latin typeface="Arial - 59"/>
              </a:rPr>
              <a:t>             </a:t>
            </a:r>
            <a:r>
              <a:rPr lang="en-GB" sz="4800" u="sng" dirty="0">
                <a:solidFill>
                  <a:srgbClr val="000000"/>
                </a:solidFill>
                <a:latin typeface="Arial - 59"/>
              </a:rPr>
              <a:t>C2</a:t>
            </a:r>
            <a:r>
              <a:rPr lang="en-GB" sz="4800" dirty="0">
                <a:solidFill>
                  <a:srgbClr val="000000"/>
                </a:solidFill>
                <a:latin typeface="Arial - 59"/>
              </a:rPr>
              <a:t>              </a:t>
            </a:r>
            <a:r>
              <a:rPr lang="en-GB" sz="4800" u="sng" dirty="0">
                <a:solidFill>
                  <a:srgbClr val="000000"/>
                </a:solidFill>
                <a:latin typeface="Arial - 59"/>
              </a:rPr>
              <a:t>C3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2488FB2-CF18-417D-9EC2-2ACBD74B9507}"/>
              </a:ext>
            </a:extLst>
          </p:cNvPr>
          <p:cNvSpPr txBox="1"/>
          <p:nvPr/>
        </p:nvSpPr>
        <p:spPr>
          <a:xfrm>
            <a:off x="671687" y="5380566"/>
            <a:ext cx="4930423" cy="193899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6000" dirty="0">
                <a:solidFill>
                  <a:srgbClr val="000000"/>
                </a:solidFill>
                <a:latin typeface="Arial - 59"/>
              </a:rPr>
              <a:t>12 + 9</a:t>
            </a:r>
          </a:p>
          <a:p>
            <a:r>
              <a:rPr lang="en-GB" sz="6000" dirty="0">
                <a:solidFill>
                  <a:srgbClr val="000000"/>
                </a:solidFill>
                <a:latin typeface="Arial - 59"/>
              </a:rPr>
              <a:t>18 + 3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2488FB2-CF18-417D-9EC2-2ACBD74B9507}"/>
              </a:ext>
            </a:extLst>
          </p:cNvPr>
          <p:cNvSpPr txBox="1"/>
          <p:nvPr/>
        </p:nvSpPr>
        <p:spPr>
          <a:xfrm>
            <a:off x="3067754" y="5377744"/>
            <a:ext cx="2988733" cy="193899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6000" dirty="0">
                <a:solidFill>
                  <a:srgbClr val="000000"/>
                </a:solidFill>
                <a:latin typeface="Arial - 59"/>
              </a:rPr>
              <a:t>13 + 18</a:t>
            </a:r>
          </a:p>
          <a:p>
            <a:r>
              <a:rPr lang="en-GB" sz="6000" dirty="0">
                <a:solidFill>
                  <a:srgbClr val="000000"/>
                </a:solidFill>
                <a:latin typeface="Arial - 59"/>
              </a:rPr>
              <a:t>34 + 17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2488FB2-CF18-417D-9EC2-2ACBD74B9507}"/>
              </a:ext>
            </a:extLst>
          </p:cNvPr>
          <p:cNvSpPr txBox="1"/>
          <p:nvPr/>
        </p:nvSpPr>
        <p:spPr>
          <a:xfrm>
            <a:off x="6155265" y="5360809"/>
            <a:ext cx="3680180" cy="76944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Arial - 59"/>
              </a:rPr>
              <a:t>32 + 28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2488FB2-CF18-417D-9EC2-2ACBD74B9507}"/>
              </a:ext>
            </a:extLst>
          </p:cNvPr>
          <p:cNvSpPr txBox="1"/>
          <p:nvPr/>
        </p:nvSpPr>
        <p:spPr>
          <a:xfrm>
            <a:off x="6056487" y="6261098"/>
            <a:ext cx="4315179" cy="76944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Arial - 59"/>
              </a:rPr>
              <a:t>47 + 35 </a:t>
            </a:r>
          </a:p>
        </p:txBody>
      </p:sp>
    </p:spTree>
    <p:extLst>
      <p:ext uri="{BB962C8B-B14F-4D97-AF65-F5344CB8AC3E}">
        <p14:creationId xmlns:p14="http://schemas.microsoft.com/office/powerpoint/2010/main" val="4151997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26273" y="102096"/>
            <a:ext cx="2596443" cy="7381546"/>
          </a:xfrm>
          <a:prstGeom prst="rect">
            <a:avLst/>
          </a:prstGeom>
          <a:gradFill flip="none" rotWithShape="1">
            <a:gsLst>
              <a:gs pos="0">
                <a:schemeClr val="accent1">
                  <a:satMod val="103000"/>
                  <a:lumMod val="102000"/>
                  <a:tint val="94000"/>
                  <a:alpha val="0"/>
                </a:schemeClr>
              </a:gs>
              <a:gs pos="50000">
                <a:schemeClr val="accent1">
                  <a:satMod val="110000"/>
                  <a:lumMod val="100000"/>
                  <a:shade val="100000"/>
                  <a:alpha val="0"/>
                </a:schemeClr>
              </a:gs>
              <a:gs pos="100000">
                <a:schemeClr val="accent1">
                  <a:lumMod val="99000"/>
                  <a:satMod val="120000"/>
                  <a:shade val="78000"/>
                  <a:alpha val="0"/>
                </a:schemeClr>
              </a:gs>
            </a:gsLst>
            <a:lin ang="5400000" scaled="0"/>
            <a:tileRect/>
          </a:gradFill>
          <a:ln w="57150" cmpd="sng">
            <a:solidFill>
              <a:srgbClr val="0000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876918" y="102095"/>
            <a:ext cx="2712155" cy="7381545"/>
          </a:xfrm>
          <a:prstGeom prst="rect">
            <a:avLst/>
          </a:prstGeom>
          <a:gradFill flip="none" rotWithShape="1">
            <a:gsLst>
              <a:gs pos="0">
                <a:schemeClr val="accent1">
                  <a:satMod val="103000"/>
                  <a:lumMod val="102000"/>
                  <a:tint val="94000"/>
                  <a:alpha val="0"/>
                </a:schemeClr>
              </a:gs>
              <a:gs pos="50000">
                <a:schemeClr val="accent1">
                  <a:satMod val="110000"/>
                  <a:lumMod val="100000"/>
                  <a:shade val="100000"/>
                  <a:alpha val="0"/>
                </a:schemeClr>
              </a:gs>
              <a:gs pos="100000">
                <a:schemeClr val="accent1">
                  <a:lumMod val="99000"/>
                  <a:satMod val="120000"/>
                  <a:shade val="78000"/>
                  <a:alpha val="0"/>
                </a:schemeClr>
              </a:gs>
            </a:gsLst>
            <a:lin ang="5400000" scaled="0"/>
            <a:tileRect/>
          </a:gradFill>
          <a:ln w="57150" cmpd="sng">
            <a:solidFill>
              <a:srgbClr val="0000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5775339" y="102096"/>
            <a:ext cx="4180009" cy="7381544"/>
          </a:xfrm>
          <a:prstGeom prst="rect">
            <a:avLst/>
          </a:prstGeom>
          <a:gradFill flip="none" rotWithShape="1">
            <a:gsLst>
              <a:gs pos="0">
                <a:schemeClr val="accent1">
                  <a:satMod val="103000"/>
                  <a:lumMod val="102000"/>
                  <a:tint val="94000"/>
                  <a:alpha val="0"/>
                </a:schemeClr>
              </a:gs>
              <a:gs pos="50000">
                <a:schemeClr val="accent1">
                  <a:satMod val="110000"/>
                  <a:lumMod val="100000"/>
                  <a:shade val="100000"/>
                  <a:alpha val="0"/>
                </a:schemeClr>
              </a:gs>
              <a:gs pos="100000">
                <a:schemeClr val="accent1">
                  <a:lumMod val="99000"/>
                  <a:satMod val="120000"/>
                  <a:shade val="78000"/>
                  <a:alpha val="0"/>
                </a:schemeClr>
              </a:gs>
            </a:gsLst>
            <a:lin ang="5400000" scaled="0"/>
            <a:tileRect/>
          </a:gradFill>
          <a:ln w="57150" cmpd="sng">
            <a:solidFill>
              <a:srgbClr val="0000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920034" y="437410"/>
            <a:ext cx="83199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u="sng" dirty="0">
                <a:solidFill>
                  <a:srgbClr val="000000"/>
                </a:solidFill>
                <a:latin typeface="Arial - 59"/>
              </a:rPr>
              <a:t>C/C1</a:t>
            </a:r>
            <a:r>
              <a:rPr lang="en-GB" sz="4800" dirty="0">
                <a:solidFill>
                  <a:srgbClr val="000000"/>
                </a:solidFill>
                <a:latin typeface="Arial - 59"/>
              </a:rPr>
              <a:t>          </a:t>
            </a:r>
            <a:r>
              <a:rPr lang="en-GB" sz="4800" u="sng" dirty="0">
                <a:solidFill>
                  <a:srgbClr val="000000"/>
                </a:solidFill>
                <a:latin typeface="Arial - 59"/>
              </a:rPr>
              <a:t>C2</a:t>
            </a:r>
            <a:r>
              <a:rPr lang="en-GB" sz="4800" dirty="0">
                <a:solidFill>
                  <a:srgbClr val="000000"/>
                </a:solidFill>
                <a:latin typeface="Arial - 59"/>
              </a:rPr>
              <a:t>              </a:t>
            </a:r>
            <a:r>
              <a:rPr lang="en-GB" sz="4800" u="sng" dirty="0">
                <a:solidFill>
                  <a:srgbClr val="000000"/>
                </a:solidFill>
                <a:latin typeface="Arial - 59"/>
              </a:rPr>
              <a:t>C3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C348BAC-1B63-BA09-A63F-85B88F285500}"/>
              </a:ext>
            </a:extLst>
          </p:cNvPr>
          <p:cNvCxnSpPr/>
          <p:nvPr/>
        </p:nvCxnSpPr>
        <p:spPr>
          <a:xfrm>
            <a:off x="433136" y="3663718"/>
            <a:ext cx="1985211" cy="0"/>
          </a:xfrm>
          <a:prstGeom prst="lin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AA21746-ADB8-916F-BA5C-67EE135ED6AF}"/>
              </a:ext>
            </a:extLst>
          </p:cNvPr>
          <p:cNvCxnSpPr/>
          <p:nvPr/>
        </p:nvCxnSpPr>
        <p:spPr>
          <a:xfrm>
            <a:off x="3185902" y="3930226"/>
            <a:ext cx="1985211" cy="0"/>
          </a:xfrm>
          <a:prstGeom prst="lin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43515D1E-4DF6-44D6-26A3-4694307F4817}"/>
              </a:ext>
            </a:extLst>
          </p:cNvPr>
          <p:cNvCxnSpPr/>
          <p:nvPr/>
        </p:nvCxnSpPr>
        <p:spPr>
          <a:xfrm>
            <a:off x="6717631" y="3605668"/>
            <a:ext cx="1985211" cy="0"/>
          </a:xfrm>
          <a:prstGeom prst="lin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68E46D48-CD2E-8086-5A3B-38FC1C14F831}"/>
              </a:ext>
            </a:extLst>
          </p:cNvPr>
          <p:cNvSpPr txBox="1"/>
          <p:nvPr/>
        </p:nvSpPr>
        <p:spPr>
          <a:xfrm>
            <a:off x="1057963" y="1467541"/>
            <a:ext cx="149316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tx2"/>
                </a:solidFill>
              </a:rPr>
              <a:t> 12</a:t>
            </a:r>
          </a:p>
          <a:p>
            <a:r>
              <a:rPr lang="en-GB" sz="2400" dirty="0">
                <a:solidFill>
                  <a:schemeClr val="tx2"/>
                </a:solidFill>
              </a:rPr>
              <a:t>+ 9</a:t>
            </a:r>
          </a:p>
          <a:p>
            <a:r>
              <a:rPr lang="en-GB" sz="2400" dirty="0">
                <a:solidFill>
                  <a:schemeClr val="tx2"/>
                </a:solidFill>
              </a:rPr>
              <a:t>----</a:t>
            </a:r>
          </a:p>
          <a:p>
            <a:r>
              <a:rPr lang="en-GB" sz="2400" dirty="0">
                <a:solidFill>
                  <a:srgbClr val="FF0000"/>
                </a:solidFill>
              </a:rPr>
              <a:t>  21</a:t>
            </a:r>
          </a:p>
          <a:p>
            <a:r>
              <a:rPr lang="en-GB" sz="2400" dirty="0">
                <a:solidFill>
                  <a:srgbClr val="FF0000"/>
                </a:solidFill>
              </a:rPr>
              <a:t>____</a:t>
            </a:r>
          </a:p>
          <a:p>
            <a:r>
              <a:rPr lang="en-GB" sz="2400" dirty="0">
                <a:solidFill>
                  <a:srgbClr val="00B0F0"/>
                </a:solidFill>
              </a:rPr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881A3E-7EBC-E98F-1880-D59E6C528705}"/>
              </a:ext>
            </a:extLst>
          </p:cNvPr>
          <p:cNvSpPr txBox="1"/>
          <p:nvPr/>
        </p:nvSpPr>
        <p:spPr>
          <a:xfrm>
            <a:off x="920034" y="4156160"/>
            <a:ext cx="116198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sz="2800" dirty="0">
                <a:solidFill>
                  <a:schemeClr val="tx2"/>
                </a:solidFill>
              </a:rPr>
              <a:t>1 8</a:t>
            </a:r>
          </a:p>
          <a:p>
            <a:r>
              <a:rPr lang="en-GB" sz="2800" dirty="0">
                <a:solidFill>
                  <a:schemeClr val="tx2"/>
                </a:solidFill>
              </a:rPr>
              <a:t>+  3</a:t>
            </a:r>
          </a:p>
          <a:p>
            <a:r>
              <a:rPr lang="en-GB" sz="2800" dirty="0">
                <a:solidFill>
                  <a:schemeClr val="tx2"/>
                </a:solidFill>
              </a:rPr>
              <a:t>----</a:t>
            </a:r>
          </a:p>
          <a:p>
            <a:r>
              <a:rPr lang="en-GB" sz="2800" dirty="0">
                <a:solidFill>
                  <a:srgbClr val="FF0000"/>
                </a:solidFill>
              </a:rPr>
              <a:t>  21</a:t>
            </a:r>
          </a:p>
          <a:p>
            <a:r>
              <a:rPr lang="en-GB" sz="2800" dirty="0">
                <a:solidFill>
                  <a:srgbClr val="FF0000"/>
                </a:solidFill>
              </a:rPr>
              <a:t>____</a:t>
            </a:r>
          </a:p>
          <a:p>
            <a:r>
              <a:rPr lang="en-GB" sz="2800" dirty="0">
                <a:solidFill>
                  <a:srgbClr val="00B0F0"/>
                </a:solidFill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EC8BAF0-9005-1D7B-CE32-FBCFDA02B964}"/>
              </a:ext>
            </a:extLst>
          </p:cNvPr>
          <p:cNvSpPr txBox="1"/>
          <p:nvPr/>
        </p:nvSpPr>
        <p:spPr>
          <a:xfrm>
            <a:off x="3655630" y="1252570"/>
            <a:ext cx="135105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   </a:t>
            </a:r>
            <a:r>
              <a:rPr lang="en-GB" sz="2800" dirty="0">
                <a:solidFill>
                  <a:schemeClr val="tx2"/>
                </a:solidFill>
              </a:rPr>
              <a:t>1 3</a:t>
            </a:r>
          </a:p>
          <a:p>
            <a:r>
              <a:rPr lang="en-GB" sz="2800" dirty="0">
                <a:solidFill>
                  <a:schemeClr val="tx2"/>
                </a:solidFill>
              </a:rPr>
              <a:t>+ 1 8</a:t>
            </a:r>
          </a:p>
          <a:p>
            <a:r>
              <a:rPr lang="en-GB" sz="2800" dirty="0">
                <a:solidFill>
                  <a:schemeClr val="tx2"/>
                </a:solidFill>
              </a:rPr>
              <a:t>--------</a:t>
            </a:r>
          </a:p>
          <a:p>
            <a:r>
              <a:rPr lang="en-GB" sz="2800" dirty="0">
                <a:solidFill>
                  <a:srgbClr val="FF0000"/>
                </a:solidFill>
              </a:rPr>
              <a:t>  31</a:t>
            </a:r>
          </a:p>
          <a:p>
            <a:r>
              <a:rPr lang="en-GB" sz="2800" dirty="0">
                <a:solidFill>
                  <a:srgbClr val="FF0000"/>
                </a:solidFill>
              </a:rPr>
              <a:t>___</a:t>
            </a:r>
          </a:p>
          <a:p>
            <a:r>
              <a:rPr lang="en-GB" sz="2800" dirty="0">
                <a:solidFill>
                  <a:srgbClr val="FF0000"/>
                </a:solidFill>
              </a:rPr>
              <a:t> </a:t>
            </a:r>
            <a:r>
              <a:rPr lang="en-GB" sz="2800" dirty="0">
                <a:solidFill>
                  <a:srgbClr val="00B0F0"/>
                </a:solidFill>
              </a:rPr>
              <a:t>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AFEF6B7-EA46-6A44-E2A6-1BDD9E7314B7}"/>
              </a:ext>
            </a:extLst>
          </p:cNvPr>
          <p:cNvSpPr txBox="1"/>
          <p:nvPr/>
        </p:nvSpPr>
        <p:spPr>
          <a:xfrm>
            <a:off x="3516477" y="4368104"/>
            <a:ext cx="1185106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   </a:t>
            </a:r>
            <a:r>
              <a:rPr lang="en-GB" sz="2800" dirty="0">
                <a:solidFill>
                  <a:schemeClr val="tx2"/>
                </a:solidFill>
              </a:rPr>
              <a:t>3 4</a:t>
            </a:r>
          </a:p>
          <a:p>
            <a:r>
              <a:rPr lang="en-GB" sz="2800" dirty="0">
                <a:solidFill>
                  <a:schemeClr val="tx2"/>
                </a:solidFill>
              </a:rPr>
              <a:t>+ 1 7</a:t>
            </a:r>
          </a:p>
          <a:p>
            <a:r>
              <a:rPr lang="en-GB" sz="2800" dirty="0">
                <a:solidFill>
                  <a:schemeClr val="tx2"/>
                </a:solidFill>
              </a:rPr>
              <a:t>------</a:t>
            </a:r>
          </a:p>
          <a:p>
            <a:r>
              <a:rPr lang="en-GB" sz="2800" dirty="0">
                <a:solidFill>
                  <a:srgbClr val="FF0000"/>
                </a:solidFill>
              </a:rPr>
              <a:t>  51</a:t>
            </a:r>
          </a:p>
          <a:p>
            <a:r>
              <a:rPr lang="en-GB" sz="2800" dirty="0">
                <a:solidFill>
                  <a:srgbClr val="FF0000"/>
                </a:solidFill>
              </a:rPr>
              <a:t>____</a:t>
            </a:r>
          </a:p>
          <a:p>
            <a:r>
              <a:rPr lang="en-GB" sz="2800" dirty="0">
                <a:solidFill>
                  <a:srgbClr val="FF0000"/>
                </a:solidFill>
              </a:rPr>
              <a:t> </a:t>
            </a:r>
            <a:r>
              <a:rPr lang="en-GB" sz="2800" dirty="0">
                <a:solidFill>
                  <a:srgbClr val="00B0F0"/>
                </a:solidFill>
              </a:rPr>
              <a:t>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A84E1CA-73E9-547A-59B6-AEC95507A99E}"/>
              </a:ext>
            </a:extLst>
          </p:cNvPr>
          <p:cNvSpPr txBox="1"/>
          <p:nvPr/>
        </p:nvSpPr>
        <p:spPr>
          <a:xfrm>
            <a:off x="7043367" y="1260489"/>
            <a:ext cx="133061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   </a:t>
            </a:r>
            <a:r>
              <a:rPr lang="en-GB" sz="2400" dirty="0">
                <a:solidFill>
                  <a:schemeClr val="tx2"/>
                </a:solidFill>
              </a:rPr>
              <a:t>3 2</a:t>
            </a:r>
          </a:p>
          <a:p>
            <a:r>
              <a:rPr lang="en-GB" sz="2400" dirty="0">
                <a:solidFill>
                  <a:schemeClr val="tx2"/>
                </a:solidFill>
              </a:rPr>
              <a:t>+ 2 8</a:t>
            </a:r>
          </a:p>
          <a:p>
            <a:r>
              <a:rPr lang="en-GB" sz="2400" dirty="0">
                <a:solidFill>
                  <a:schemeClr val="tx2"/>
                </a:solidFill>
              </a:rPr>
              <a:t>--------</a:t>
            </a:r>
          </a:p>
          <a:p>
            <a:r>
              <a:rPr lang="en-GB" sz="2400" dirty="0">
                <a:solidFill>
                  <a:srgbClr val="FF0000"/>
                </a:solidFill>
              </a:rPr>
              <a:t>  60</a:t>
            </a:r>
          </a:p>
          <a:p>
            <a:r>
              <a:rPr lang="en-GB" sz="2400" dirty="0">
                <a:solidFill>
                  <a:srgbClr val="FF0000"/>
                </a:solidFill>
              </a:rPr>
              <a:t>____</a:t>
            </a:r>
          </a:p>
          <a:p>
            <a:r>
              <a:rPr lang="en-GB" sz="2400" dirty="0">
                <a:solidFill>
                  <a:srgbClr val="FF0000"/>
                </a:solidFill>
              </a:rPr>
              <a:t> </a:t>
            </a:r>
            <a:r>
              <a:rPr lang="en-GB" sz="2400" dirty="0">
                <a:solidFill>
                  <a:srgbClr val="00B0F0"/>
                </a:solidFill>
              </a:rPr>
              <a:t> 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B55385C-DB58-7C5D-318B-499A0BB7739F}"/>
              </a:ext>
            </a:extLst>
          </p:cNvPr>
          <p:cNvSpPr txBox="1"/>
          <p:nvPr/>
        </p:nvSpPr>
        <p:spPr>
          <a:xfrm>
            <a:off x="7064521" y="4278822"/>
            <a:ext cx="142977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   </a:t>
            </a:r>
            <a:r>
              <a:rPr lang="en-GB" sz="2400" dirty="0">
                <a:solidFill>
                  <a:schemeClr val="tx2"/>
                </a:solidFill>
              </a:rPr>
              <a:t>4 7</a:t>
            </a:r>
          </a:p>
          <a:p>
            <a:r>
              <a:rPr lang="en-GB" sz="2400" dirty="0">
                <a:solidFill>
                  <a:schemeClr val="tx2"/>
                </a:solidFill>
              </a:rPr>
              <a:t>+ 3 5</a:t>
            </a:r>
          </a:p>
          <a:p>
            <a:r>
              <a:rPr lang="en-GB" sz="2400" dirty="0">
                <a:solidFill>
                  <a:schemeClr val="tx2"/>
                </a:solidFill>
              </a:rPr>
              <a:t>--------</a:t>
            </a:r>
          </a:p>
          <a:p>
            <a:r>
              <a:rPr lang="en-GB" sz="2400" dirty="0">
                <a:solidFill>
                  <a:srgbClr val="FF0000"/>
                </a:solidFill>
              </a:rPr>
              <a:t>   8 2</a:t>
            </a:r>
          </a:p>
          <a:p>
            <a:r>
              <a:rPr lang="en-GB" sz="2400" dirty="0">
                <a:solidFill>
                  <a:srgbClr val="FF0000"/>
                </a:solidFill>
              </a:rPr>
              <a:t>_____</a:t>
            </a:r>
          </a:p>
          <a:p>
            <a:r>
              <a:rPr lang="en-GB" sz="2400" dirty="0">
                <a:solidFill>
                  <a:srgbClr val="FF0000"/>
                </a:solidFill>
              </a:rPr>
              <a:t>  </a:t>
            </a:r>
            <a:r>
              <a:rPr lang="en-GB" sz="2400" dirty="0">
                <a:solidFill>
                  <a:srgbClr val="00B0F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0268422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F91576B4-A116-4DEB-BED3-49B77974BAB6}"/>
              </a:ext>
            </a:extLst>
          </p:cNvPr>
          <p:cNvSpPr txBox="1"/>
          <p:nvPr/>
        </p:nvSpPr>
        <p:spPr>
          <a:xfrm>
            <a:off x="512455" y="1254671"/>
            <a:ext cx="9491134" cy="76944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Using column method to solve </a:t>
            </a:r>
            <a:r>
              <a:rPr lang="en-GB" sz="4400" b="1" u="sng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addition</a:t>
            </a:r>
            <a:r>
              <a:rPr lang="en-GB" sz="44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 problems.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06489" y="215199"/>
            <a:ext cx="630332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>
                <a:solidFill>
                  <a:srgbClr val="0000FF"/>
                </a:solidFill>
                <a:latin typeface="NTFPreCursivefk" panose="03000400000000000000" pitchFamily="66" charset="0"/>
                <a:cs typeface="Arial"/>
              </a:rPr>
              <a:t>A </a:t>
            </a:r>
            <a:r>
              <a:rPr lang="en-GB" sz="6600" i="1" dirty="0">
                <a:solidFill>
                  <a:srgbClr val="0000FF"/>
                </a:solidFill>
                <a:latin typeface="NTFPreCursivefk" panose="03000400000000000000" pitchFamily="66" charset="0"/>
                <a:cs typeface="Arial"/>
              </a:rPr>
              <a:t>reasoning</a:t>
            </a:r>
            <a:r>
              <a:rPr lang="en-GB" sz="6600" dirty="0">
                <a:solidFill>
                  <a:srgbClr val="0000FF"/>
                </a:solidFill>
                <a:latin typeface="NTFPreCursivefk" panose="03000400000000000000" pitchFamily="66" charset="0"/>
                <a:cs typeface="Arial"/>
              </a:rPr>
              <a:t> question.</a:t>
            </a:r>
          </a:p>
          <a:p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CC1D6CB-804C-861F-D4F4-2D7DBA49D5AF}"/>
              </a:ext>
            </a:extLst>
          </p:cNvPr>
          <p:cNvSpPr txBox="1"/>
          <p:nvPr/>
        </p:nvSpPr>
        <p:spPr>
          <a:xfrm>
            <a:off x="7716042" y="111967"/>
            <a:ext cx="2037469" cy="1077218"/>
          </a:xfrm>
          <a:prstGeom prst="rect">
            <a:avLst/>
          </a:prstGeom>
          <a:solidFill>
            <a:srgbClr val="FFFF00"/>
          </a:solidFill>
        </p:spPr>
        <p:txBody>
          <a:bodyPr vert="horz" wrap="square" rtlCol="0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CT to model on flipchart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B3C406-ACEB-4C89-827F-2FDF4E0C9B3F}"/>
              </a:ext>
            </a:extLst>
          </p:cNvPr>
          <p:cNvSpPr txBox="1"/>
          <p:nvPr/>
        </p:nvSpPr>
        <p:spPr>
          <a:xfrm>
            <a:off x="601801" y="2059446"/>
            <a:ext cx="9151710" cy="563231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 err="1">
                <a:latin typeface="NTFPreCursivefk" panose="03000400000000000000" pitchFamily="66" charset="0"/>
                <a:cs typeface="Calibri"/>
              </a:rPr>
              <a:t>Mrs</a:t>
            </a:r>
            <a:r>
              <a:rPr lang="en-US" sz="3600" dirty="0">
                <a:latin typeface="NTFPreCursivefk" panose="03000400000000000000" pitchFamily="66" charset="0"/>
                <a:cs typeface="Calibri"/>
              </a:rPr>
              <a:t> Kelly is playing a game.</a:t>
            </a:r>
          </a:p>
          <a:p>
            <a:endParaRPr lang="en-US" sz="3600" dirty="0">
              <a:latin typeface="NTFPreCursivefk" panose="03000400000000000000" pitchFamily="66" charset="0"/>
              <a:cs typeface="Calibri"/>
            </a:endParaRPr>
          </a:p>
          <a:p>
            <a:r>
              <a:rPr lang="en-US" sz="3600" dirty="0">
                <a:latin typeface="NTFPreCursivefk" panose="03000400000000000000" pitchFamily="66" charset="0"/>
                <a:cs typeface="Calibri"/>
              </a:rPr>
              <a:t>A          is equal to 12 points. </a:t>
            </a:r>
          </a:p>
          <a:p>
            <a:endParaRPr lang="en-US" sz="3600" dirty="0">
              <a:latin typeface="NTFPreCursivefk" panose="03000400000000000000" pitchFamily="66" charset="0"/>
              <a:cs typeface="Calibri"/>
            </a:endParaRPr>
          </a:p>
          <a:p>
            <a:r>
              <a:rPr lang="en-US" sz="3600" dirty="0">
                <a:latin typeface="NTFPreCursivefk" panose="03000400000000000000" pitchFamily="66" charset="0"/>
                <a:cs typeface="Calibri"/>
              </a:rPr>
              <a:t>A          is equal to 25 points.</a:t>
            </a:r>
          </a:p>
          <a:p>
            <a:endParaRPr lang="en-US" sz="3600" dirty="0">
              <a:latin typeface="NTFPreCursivefk" panose="03000400000000000000" pitchFamily="66" charset="0"/>
              <a:cs typeface="Calibri"/>
            </a:endParaRPr>
          </a:p>
          <a:p>
            <a:r>
              <a:rPr lang="en-US" sz="3600" dirty="0">
                <a:latin typeface="NTFPreCursivefk" panose="03000400000000000000" pitchFamily="66" charset="0"/>
                <a:cs typeface="Calibri"/>
              </a:rPr>
              <a:t>A       is equal to 14 points. </a:t>
            </a:r>
          </a:p>
          <a:p>
            <a:endParaRPr lang="en-US" sz="3600" dirty="0">
              <a:latin typeface="NTFPreCursivefk" panose="03000400000000000000" pitchFamily="66" charset="0"/>
              <a:cs typeface="Calibri"/>
            </a:endParaRPr>
          </a:p>
          <a:p>
            <a:r>
              <a:rPr lang="en-US" sz="3600" dirty="0">
                <a:latin typeface="NTFPreCursivefk" panose="03000400000000000000" pitchFamily="66" charset="0"/>
                <a:cs typeface="Calibri"/>
              </a:rPr>
              <a:t>She got a star and a triangle. </a:t>
            </a:r>
          </a:p>
          <a:p>
            <a:r>
              <a:rPr lang="en-US" sz="3600" dirty="0">
                <a:latin typeface="NTFPreCursivefk" panose="03000400000000000000" pitchFamily="66" charset="0"/>
                <a:cs typeface="Calibri"/>
              </a:rPr>
              <a:t>What is the total number of points she got? </a:t>
            </a:r>
            <a:endParaRPr lang="en-US" sz="3600" dirty="0">
              <a:latin typeface="NTFPreCursivefk" panose="03000400000000000000" pitchFamily="66" charset="0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0AF0E7AE-E4CB-C33D-2536-1F21E8AC4CF8}"/>
              </a:ext>
            </a:extLst>
          </p:cNvPr>
          <p:cNvSpPr/>
          <p:nvPr/>
        </p:nvSpPr>
        <p:spPr>
          <a:xfrm>
            <a:off x="1287379" y="3063061"/>
            <a:ext cx="806116" cy="745957"/>
          </a:xfrm>
          <a:prstGeom prst="star5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>
            <a:extLst>
              <a:ext uri="{FF2B5EF4-FFF2-40B4-BE49-F238E27FC236}">
                <a16:creationId xmlns:a16="http://schemas.microsoft.com/office/drawing/2014/main" id="{712AAABB-B399-251F-B607-677A1D40E9C9}"/>
              </a:ext>
            </a:extLst>
          </p:cNvPr>
          <p:cNvSpPr/>
          <p:nvPr/>
        </p:nvSpPr>
        <p:spPr>
          <a:xfrm>
            <a:off x="1395664" y="4095723"/>
            <a:ext cx="697831" cy="745957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Heart 8">
            <a:extLst>
              <a:ext uri="{FF2B5EF4-FFF2-40B4-BE49-F238E27FC236}">
                <a16:creationId xmlns:a16="http://schemas.microsoft.com/office/drawing/2014/main" id="{6F5C338D-AE24-E1E7-EF2F-6B1999A20CC2}"/>
              </a:ext>
            </a:extLst>
          </p:cNvPr>
          <p:cNvSpPr/>
          <p:nvPr/>
        </p:nvSpPr>
        <p:spPr>
          <a:xfrm>
            <a:off x="1149016" y="5365667"/>
            <a:ext cx="697831" cy="769441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1705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56678" y="375869"/>
            <a:ext cx="663675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>
                <a:solidFill>
                  <a:srgbClr val="0000FF"/>
                </a:solidFill>
                <a:latin typeface="NTFPreCursivefk" panose="03000400000000000000" pitchFamily="66" charset="0"/>
                <a:cs typeface="Arial"/>
              </a:rPr>
              <a:t>A </a:t>
            </a:r>
            <a:r>
              <a:rPr lang="en-GB" sz="7200" i="1" dirty="0">
                <a:solidFill>
                  <a:srgbClr val="0000FF"/>
                </a:solidFill>
                <a:latin typeface="NTFPreCursivefk" panose="03000400000000000000" pitchFamily="66" charset="0"/>
                <a:cs typeface="Arial"/>
              </a:rPr>
              <a:t>reasoning</a:t>
            </a:r>
            <a:r>
              <a:rPr lang="en-GB" sz="7200" dirty="0">
                <a:solidFill>
                  <a:srgbClr val="0000FF"/>
                </a:solidFill>
                <a:latin typeface="NTFPreCursivefk" panose="03000400000000000000" pitchFamily="66" charset="0"/>
                <a:cs typeface="Arial"/>
              </a:rPr>
              <a:t> question</a:t>
            </a:r>
          </a:p>
          <a:p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10200F9-6C78-541C-3636-835E68AF025B}"/>
              </a:ext>
            </a:extLst>
          </p:cNvPr>
          <p:cNvSpPr txBox="1"/>
          <p:nvPr/>
        </p:nvSpPr>
        <p:spPr>
          <a:xfrm>
            <a:off x="7716042" y="111967"/>
            <a:ext cx="2037469" cy="584775"/>
          </a:xfrm>
          <a:prstGeom prst="rect">
            <a:avLst/>
          </a:prstGeom>
          <a:solidFill>
            <a:srgbClr val="FFFF00"/>
          </a:solidFill>
        </p:spPr>
        <p:txBody>
          <a:bodyPr vert="horz" wrap="square" rtlCol="0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Your turn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3238D2F-71BC-C1C4-C379-04F55A93E4BF}"/>
              </a:ext>
            </a:extLst>
          </p:cNvPr>
          <p:cNvSpPr txBox="1"/>
          <p:nvPr/>
        </p:nvSpPr>
        <p:spPr>
          <a:xfrm>
            <a:off x="601801" y="2059446"/>
            <a:ext cx="9151710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 err="1">
                <a:latin typeface="NTFPreCursivefk" panose="03000400000000000000" pitchFamily="66" charset="0"/>
                <a:cs typeface="Calibri"/>
              </a:rPr>
              <a:t>Aarin</a:t>
            </a:r>
            <a:r>
              <a:rPr lang="en-US" sz="3600" dirty="0">
                <a:latin typeface="NTFPreCursivefk" panose="03000400000000000000" pitchFamily="66" charset="0"/>
                <a:cs typeface="Calibri"/>
              </a:rPr>
              <a:t> and Thomas were playing football on their Nintendo. </a:t>
            </a:r>
            <a:r>
              <a:rPr lang="en-US" sz="3600" dirty="0" err="1">
                <a:latin typeface="NTFPreCursivefk" panose="03000400000000000000" pitchFamily="66" charset="0"/>
                <a:cs typeface="Calibri"/>
              </a:rPr>
              <a:t>Aarin</a:t>
            </a:r>
            <a:r>
              <a:rPr lang="en-US" sz="3600" dirty="0">
                <a:latin typeface="NTFPreCursivefk" panose="03000400000000000000" pitchFamily="66" charset="0"/>
                <a:cs typeface="Calibri"/>
              </a:rPr>
              <a:t> scored 22 goals on Monday and 13 on Tuesday. </a:t>
            </a:r>
          </a:p>
          <a:p>
            <a:endParaRPr lang="en-US" sz="3600" dirty="0">
              <a:latin typeface="NTFPreCursivefk" panose="03000400000000000000" pitchFamily="66" charset="0"/>
              <a:cs typeface="Calibri"/>
            </a:endParaRPr>
          </a:p>
          <a:p>
            <a:r>
              <a:rPr lang="en-US" sz="3600" dirty="0">
                <a:latin typeface="NTFPreCursivefk" panose="03000400000000000000" pitchFamily="66" charset="0"/>
                <a:cs typeface="Calibri"/>
              </a:rPr>
              <a:t>Thomas scored 16 goals on Monday and 23 on Tuesday. </a:t>
            </a:r>
          </a:p>
          <a:p>
            <a:endParaRPr lang="en-US" sz="3600" dirty="0">
              <a:latin typeface="NTFPreCursivefk" panose="03000400000000000000" pitchFamily="66" charset="0"/>
              <a:cs typeface="Calibri"/>
            </a:endParaRPr>
          </a:p>
          <a:p>
            <a:r>
              <a:rPr lang="en-US" sz="3600" dirty="0">
                <a:latin typeface="NTFPreCursivefk" panose="03000400000000000000" pitchFamily="66" charset="0"/>
                <a:cs typeface="Calibri"/>
              </a:rPr>
              <a:t>Who scored the most goals?</a:t>
            </a:r>
            <a:endParaRPr lang="en-US" sz="3600" dirty="0">
              <a:latin typeface="NTF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9366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9439B86-59F1-42DA-8030-D1E7DE88D348}"/>
              </a:ext>
            </a:extLst>
          </p:cNvPr>
          <p:cNvSpPr txBox="1"/>
          <p:nvPr/>
        </p:nvSpPr>
        <p:spPr>
          <a:xfrm>
            <a:off x="341229" y="382614"/>
            <a:ext cx="1975305" cy="76944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400" u="sng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Plenary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1FDE3-D1FA-41A1-8B6B-8D39A5877094}"/>
              </a:ext>
            </a:extLst>
          </p:cNvPr>
          <p:cNvSpPr txBox="1"/>
          <p:nvPr/>
        </p:nvSpPr>
        <p:spPr>
          <a:xfrm>
            <a:off x="684461" y="3117502"/>
            <a:ext cx="9131318" cy="329320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Letter-join Plus 36" panose="02000505000000020003" pitchFamily="50" charset="0"/>
                <a:cs typeface="Arial"/>
              </a:rPr>
              <a:t>Column methods are used to:</a:t>
            </a:r>
          </a:p>
          <a:p>
            <a:endParaRPr lang="en-GB" sz="2800" dirty="0">
              <a:solidFill>
                <a:srgbClr val="000000"/>
              </a:solidFill>
              <a:latin typeface="Letter-join Plus 36" panose="02000505000000020003" pitchFamily="50" charset="0"/>
              <a:cs typeface="Arial"/>
            </a:endParaRPr>
          </a:p>
          <a:p>
            <a:r>
              <a:rPr lang="en-GB" sz="2800" b="1" dirty="0">
                <a:latin typeface="Letter-join Plus 36" panose="02000505000000020003" pitchFamily="50" charset="0"/>
              </a:rPr>
              <a:t>1. It supports place value understanding</a:t>
            </a:r>
            <a:br>
              <a:rPr lang="en-GB" sz="2800" dirty="0">
                <a:latin typeface="Letter-join Plus 36" panose="02000505000000020003" pitchFamily="50" charset="0"/>
              </a:rPr>
            </a:br>
            <a:r>
              <a:rPr lang="en-GB" sz="2800" b="1" dirty="0">
                <a:latin typeface="Letter-join Plus 36" panose="02000505000000020003" pitchFamily="50" charset="0"/>
              </a:rPr>
              <a:t>2. It prepares children for larger numbers</a:t>
            </a:r>
            <a:br>
              <a:rPr lang="en-GB" sz="2800" dirty="0">
                <a:latin typeface="Letter-join Plus 36" panose="02000505000000020003" pitchFamily="50" charset="0"/>
              </a:rPr>
            </a:br>
            <a:r>
              <a:rPr lang="en-GB" sz="2800" b="1" dirty="0">
                <a:latin typeface="Letter-join Plus 36" panose="02000505000000020003" pitchFamily="50" charset="0"/>
              </a:rPr>
              <a:t>3. It develops accurate calculation skills</a:t>
            </a:r>
            <a:br>
              <a:rPr lang="en-GB" sz="2800" dirty="0">
                <a:latin typeface="Letter-join Plus 36" panose="02000505000000020003" pitchFamily="50" charset="0"/>
              </a:rPr>
            </a:br>
            <a:r>
              <a:rPr lang="en-GB" sz="2800" b="1" dirty="0">
                <a:latin typeface="Letter-join Plus 36" panose="02000505000000020003" pitchFamily="50" charset="0"/>
              </a:rPr>
              <a:t>4. It encourages logical thinking</a:t>
            </a:r>
            <a:br>
              <a:rPr lang="en-GB" sz="2800" dirty="0">
                <a:latin typeface="Letter-join Plus 36" panose="02000505000000020003" pitchFamily="50" charset="0"/>
              </a:rPr>
            </a:br>
            <a:r>
              <a:rPr lang="en-GB" sz="2800" b="1" dirty="0">
                <a:latin typeface="Letter-join Plus 36" panose="02000505000000020003" pitchFamily="50" charset="0"/>
              </a:rPr>
              <a:t>5. It builds confidence and independence</a:t>
            </a:r>
            <a:br>
              <a:rPr lang="en-GB" sz="1200" dirty="0"/>
            </a:br>
            <a:endParaRPr lang="en-GB" sz="1200" dirty="0"/>
          </a:p>
        </p:txBody>
      </p:sp>
      <p:pic>
        <p:nvPicPr>
          <p:cNvPr id="3" name="Picture 2" descr="Double Digit Addition (without regrouping)">
            <a:extLst>
              <a:ext uri="{FF2B5EF4-FFF2-40B4-BE49-F238E27FC236}">
                <a16:creationId xmlns:a16="http://schemas.microsoft.com/office/drawing/2014/main" id="{9F556FD2-4CE0-AED3-147E-DC610233A9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1" t="15584" r="68032" b="61947"/>
          <a:stretch/>
        </p:blipFill>
        <p:spPr bwMode="auto">
          <a:xfrm>
            <a:off x="3675759" y="735145"/>
            <a:ext cx="1975305" cy="2178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2826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B30FBFD-C1E5-8AFF-14CB-727EDBD011F7}"/>
              </a:ext>
            </a:extLst>
          </p:cNvPr>
          <p:cNvSpPr txBox="1"/>
          <p:nvPr/>
        </p:nvSpPr>
        <p:spPr>
          <a:xfrm>
            <a:off x="619354" y="343135"/>
            <a:ext cx="8885136" cy="76944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400" u="sng" dirty="0">
                <a:solidFill>
                  <a:srgbClr val="000000"/>
                </a:solidFill>
                <a:latin typeface="NTFPreCursivefk" panose="03000400000000000000" pitchFamily="66" charset="0"/>
                <a:cs typeface="Arial"/>
              </a:rPr>
              <a:t>Application of Column method in year 6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143FCF-0192-234C-1E1B-A7D5446566A8}"/>
              </a:ext>
            </a:extLst>
          </p:cNvPr>
          <p:cNvSpPr txBox="1"/>
          <p:nvPr/>
        </p:nvSpPr>
        <p:spPr>
          <a:xfrm>
            <a:off x="619354" y="1706880"/>
            <a:ext cx="8445493" cy="400109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400" dirty="0">
                <a:latin typeface="Letter-join Plus 36" panose="02000505000000020003" pitchFamily="50" charset="0"/>
              </a:rPr>
              <a:t>A school is raising money for charity.</a:t>
            </a:r>
          </a:p>
          <a:p>
            <a:r>
              <a:rPr lang="en-GB" sz="2400" dirty="0">
                <a:latin typeface="Letter-join Plus 36" panose="02000505000000020003" pitchFamily="50" charset="0"/>
              </a:rPr>
              <a:t>On Monday, they raised </a:t>
            </a:r>
            <a:r>
              <a:rPr lang="en-GB" sz="2400" b="1" dirty="0">
                <a:latin typeface="Letter-join Plus 36" panose="02000505000000020003" pitchFamily="50" charset="0"/>
              </a:rPr>
              <a:t>£4,785</a:t>
            </a:r>
            <a:r>
              <a:rPr lang="en-GB" sz="2400" dirty="0">
                <a:latin typeface="Letter-join Plus 36" panose="02000505000000020003" pitchFamily="50" charset="0"/>
              </a:rPr>
              <a:t>.</a:t>
            </a:r>
            <a:br>
              <a:rPr lang="en-GB" sz="2400" dirty="0">
                <a:latin typeface="Letter-join Plus 36" panose="02000505000000020003" pitchFamily="50" charset="0"/>
              </a:rPr>
            </a:br>
            <a:r>
              <a:rPr lang="en-GB" sz="2400" dirty="0">
                <a:latin typeface="Letter-join Plus 36" panose="02000505000000020003" pitchFamily="50" charset="0"/>
              </a:rPr>
              <a:t>On Tuesday, they raised </a:t>
            </a:r>
            <a:r>
              <a:rPr lang="en-GB" sz="2400" b="1" dirty="0">
                <a:latin typeface="Letter-join Plus 36" panose="02000505000000020003" pitchFamily="50" charset="0"/>
              </a:rPr>
              <a:t>£6,948</a:t>
            </a:r>
            <a:r>
              <a:rPr lang="en-GB" sz="2400" dirty="0">
                <a:latin typeface="Letter-join Plus 36" panose="02000505000000020003" pitchFamily="50" charset="0"/>
              </a:rPr>
              <a:t>.</a:t>
            </a:r>
            <a:br>
              <a:rPr lang="en-GB" sz="2400" dirty="0">
                <a:latin typeface="Letter-join Plus 36" panose="02000505000000020003" pitchFamily="50" charset="0"/>
              </a:rPr>
            </a:br>
            <a:r>
              <a:rPr lang="en-GB" sz="2400" dirty="0">
                <a:latin typeface="Letter-join Plus 36" panose="02000505000000020003" pitchFamily="50" charset="0"/>
              </a:rPr>
              <a:t>On Wednesday, they raised </a:t>
            </a:r>
            <a:r>
              <a:rPr lang="en-GB" sz="2400" b="1" dirty="0">
                <a:latin typeface="Letter-join Plus 36" panose="02000505000000020003" pitchFamily="50" charset="0"/>
              </a:rPr>
              <a:t>£5,367</a:t>
            </a:r>
            <a:r>
              <a:rPr lang="en-GB" sz="2400" dirty="0">
                <a:latin typeface="Letter-join Plus 36" panose="02000505000000020003" pitchFamily="50" charset="0"/>
              </a:rPr>
              <a:t>.</a:t>
            </a:r>
          </a:p>
          <a:p>
            <a:endParaRPr lang="en-GB" sz="2400" dirty="0">
              <a:latin typeface="Letter-join Plus 36" panose="02000505000000020003" pitchFamily="50" charset="0"/>
            </a:endParaRPr>
          </a:p>
          <a:p>
            <a:r>
              <a:rPr lang="en-GB" sz="2400" b="1" dirty="0">
                <a:latin typeface="Letter-join Plus 36" panose="02000505000000020003" pitchFamily="50" charset="0"/>
              </a:rPr>
              <a:t>a)</a:t>
            </a:r>
            <a:r>
              <a:rPr lang="en-GB" sz="2400" dirty="0">
                <a:latin typeface="Letter-join Plus 36" panose="02000505000000020003" pitchFamily="50" charset="0"/>
              </a:rPr>
              <a:t> How much money did the school raise altogether?</a:t>
            </a:r>
            <a:br>
              <a:rPr lang="en-GB" sz="2400" dirty="0">
                <a:latin typeface="Letter-join Plus 36" panose="02000505000000020003" pitchFamily="50" charset="0"/>
              </a:rPr>
            </a:br>
            <a:r>
              <a:rPr lang="en-GB" sz="2400" b="1" dirty="0">
                <a:latin typeface="Letter-join Plus 36" panose="02000505000000020003" pitchFamily="50" charset="0"/>
              </a:rPr>
              <a:t>b)</a:t>
            </a:r>
            <a:r>
              <a:rPr lang="en-GB" sz="2400" dirty="0">
                <a:latin typeface="Letter-join Plus 36" panose="02000505000000020003" pitchFamily="50" charset="0"/>
              </a:rPr>
              <a:t> The school’s target was </a:t>
            </a:r>
            <a:r>
              <a:rPr lang="en-GB" sz="2400" b="1" dirty="0">
                <a:latin typeface="Letter-join Plus 36" panose="02000505000000020003" pitchFamily="50" charset="0"/>
              </a:rPr>
              <a:t>£17,000</a:t>
            </a:r>
            <a:r>
              <a:rPr lang="en-GB" sz="2400" dirty="0">
                <a:latin typeface="Letter-join Plus 36" panose="02000505000000020003" pitchFamily="50" charset="0"/>
              </a:rPr>
              <a:t>. Did they reach the target?</a:t>
            </a:r>
            <a:br>
              <a:rPr lang="en-GB" sz="2400" dirty="0">
                <a:latin typeface="Letter-join Plus 36" panose="02000505000000020003" pitchFamily="50" charset="0"/>
              </a:rPr>
            </a:br>
            <a:r>
              <a:rPr lang="en-GB" sz="2400" b="1" dirty="0">
                <a:latin typeface="Letter-join Plus 36" panose="02000505000000020003" pitchFamily="50" charset="0"/>
              </a:rPr>
              <a:t>c)</a:t>
            </a:r>
            <a:r>
              <a:rPr lang="en-GB" sz="2400" dirty="0">
                <a:latin typeface="Letter-join Plus 36" panose="02000505000000020003" pitchFamily="50" charset="0"/>
              </a:rPr>
              <a:t> Explain </a:t>
            </a:r>
            <a:r>
              <a:rPr lang="en-GB" sz="2400" b="1" dirty="0">
                <a:latin typeface="Letter-join Plus 36" panose="02000505000000020003" pitchFamily="50" charset="0"/>
              </a:rPr>
              <a:t>why using the column method is a sensible strategy</a:t>
            </a:r>
            <a:r>
              <a:rPr lang="en-GB" sz="2400" dirty="0">
                <a:latin typeface="Letter-join Plus 36" panose="02000505000000020003" pitchFamily="50" charset="0"/>
              </a:rPr>
              <a:t> for this calculation.</a:t>
            </a:r>
          </a:p>
          <a:p>
            <a:endParaRPr lang="en-GB" sz="2400" dirty="0">
              <a:solidFill>
                <a:srgbClr val="FF0000"/>
              </a:solidFill>
              <a:latin typeface="Letter-join Plus 36" panose="02000505000000020003" pitchFamily="50" charset="0"/>
              <a:cs typeface="Arial"/>
            </a:endParaRPr>
          </a:p>
          <a:p>
            <a:r>
              <a:rPr lang="en-GB" sz="1400" dirty="0">
                <a:solidFill>
                  <a:srgbClr val="FF0000"/>
                </a:solidFill>
                <a:latin typeface="Arial"/>
                <a:cs typeface="Arial"/>
              </a:rPr>
              <a:t>       </a:t>
            </a:r>
          </a:p>
        </p:txBody>
      </p:sp>
    </p:spTree>
    <p:extLst>
      <p:ext uri="{BB962C8B-B14F-4D97-AF65-F5344CB8AC3E}">
        <p14:creationId xmlns:p14="http://schemas.microsoft.com/office/powerpoint/2010/main" val="8533963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A5E287AAAEE64499018EA1CF5A97971" ma:contentTypeVersion="16" ma:contentTypeDescription="Create a new document." ma:contentTypeScope="" ma:versionID="f189f8062aee13724e06297289712e23">
  <xsd:schema xmlns:xsd="http://www.w3.org/2001/XMLSchema" xmlns:xs="http://www.w3.org/2001/XMLSchema" xmlns:p="http://schemas.microsoft.com/office/2006/metadata/properties" xmlns:ns2="5a954eb4-1f47-4dc5-ade3-ab3ecd7cc8fb" xmlns:ns3="50426a01-da60-46e9-94ae-4f3a0fd6a590" targetNamespace="http://schemas.microsoft.com/office/2006/metadata/properties" ma:root="true" ma:fieldsID="b83517eb9ffbba5205dc04a8417e99b3" ns2:_="" ns3:_="">
    <xsd:import namespace="5a954eb4-1f47-4dc5-ade3-ab3ecd7cc8fb"/>
    <xsd:import namespace="50426a01-da60-46e9-94ae-4f3a0fd6a5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954eb4-1f47-4dc5-ade3-ab3ecd7cc8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73ced7e8-b857-4761-bcb8-284a9077eef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426a01-da60-46e9-94ae-4f3a0fd6a590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eaed59b4-12c0-43b1-b69c-6f82ecc51847}" ma:internalName="TaxCatchAll" ma:showField="CatchAllData" ma:web="50426a01-da60-46e9-94ae-4f3a0fd6a59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426a01-da60-46e9-94ae-4f3a0fd6a590" xsi:nil="true"/>
    <SharedWithUsers xmlns="50426a01-da60-46e9-94ae-4f3a0fd6a590">
      <UserInfo>
        <DisplayName/>
        <AccountId xsi:nil="true"/>
        <AccountType/>
      </UserInfo>
    </SharedWithUsers>
    <lcf76f155ced4ddcb4097134ff3c332f xmlns="5a954eb4-1f47-4dc5-ade3-ab3ecd7cc8fb">
      <Terms xmlns="http://schemas.microsoft.com/office/infopath/2007/PartnerControls"/>
    </lcf76f155ced4ddcb4097134ff3c332f>
    <MediaLengthInSeconds xmlns="5a954eb4-1f47-4dc5-ade3-ab3ecd7cc8f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8E966CD-9941-49F8-895C-854CCEC6EECE}"/>
</file>

<file path=customXml/itemProps2.xml><?xml version="1.0" encoding="utf-8"?>
<ds:datastoreItem xmlns:ds="http://schemas.openxmlformats.org/officeDocument/2006/customXml" ds:itemID="{0899F280-5BF0-48C3-9106-06011D447BAC}">
  <ds:schemaRefs>
    <ds:schemaRef ds:uri="http://purl.org/dc/elements/1.1/"/>
    <ds:schemaRef ds:uri="50426a01-da60-46e9-94ae-4f3a0fd6a590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schemas.microsoft.com/office/2006/documentManagement/types"/>
    <ds:schemaRef ds:uri="51ad1efd-7e16-4438-a16e-83b86942f69f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26DC539-9E95-4512-B2AF-3AF767C79D7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959</TotalTime>
  <Words>1455</Words>
  <Application>Microsoft Office PowerPoint</Application>
  <PresentationFormat>Custom</PresentationFormat>
  <Paragraphs>274</Paragraphs>
  <Slides>24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Arial - 59</vt:lpstr>
      <vt:lpstr>Letter-join Plus 36</vt:lpstr>
      <vt:lpstr>Calibri Light</vt:lpstr>
      <vt:lpstr>NTFPreCursivefk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Nicole Levy</dc:creator>
  <cp:lastModifiedBy>Rakhi Gorasia</cp:lastModifiedBy>
  <cp:revision>3</cp:revision>
  <cp:lastPrinted>2023-01-08T13:13:27Z</cp:lastPrinted>
  <dcterms:created xsi:type="dcterms:W3CDTF">2022-12-14T21:10:13Z</dcterms:created>
  <dcterms:modified xsi:type="dcterms:W3CDTF">2026-03-05T09:46:55Z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0x0101002A5E287AAAEE64499018EA1CF5A97971</vt:lpwstr>
  </property>
  <property fmtid="{D5CDD505-2E9C-101B-9397-08002B2CF9AE}" pid="3" name="Order">
    <vt:r8>25057700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MediaServiceImageTags">
    <vt:lpwstr/>
  </property>
</Properties>
</file>